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9" r:id="rId2"/>
    <p:sldId id="266" r:id="rId3"/>
    <p:sldId id="267" r:id="rId4"/>
    <p:sldId id="256" r:id="rId5"/>
    <p:sldId id="257" r:id="rId6"/>
    <p:sldId id="268" r:id="rId7"/>
    <p:sldId id="258" r:id="rId8"/>
    <p:sldId id="269" r:id="rId9"/>
    <p:sldId id="259" r:id="rId10"/>
    <p:sldId id="260" r:id="rId11"/>
    <p:sldId id="271" r:id="rId12"/>
    <p:sldId id="270" r:id="rId13"/>
    <p:sldId id="272" r:id="rId14"/>
    <p:sldId id="273" r:id="rId15"/>
    <p:sldId id="261" r:id="rId16"/>
    <p:sldId id="275" r:id="rId17"/>
    <p:sldId id="274" r:id="rId18"/>
    <p:sldId id="262" r:id="rId19"/>
    <p:sldId id="279" r:id="rId20"/>
    <p:sldId id="277" r:id="rId21"/>
    <p:sldId id="280" r:id="rId22"/>
    <p:sldId id="263" r:id="rId23"/>
    <p:sldId id="281" r:id="rId24"/>
    <p:sldId id="276" r:id="rId25"/>
    <p:sldId id="282" r:id="rId26"/>
    <p:sldId id="278" r:id="rId27"/>
    <p:sldId id="283" r:id="rId28"/>
    <p:sldId id="284" r:id="rId29"/>
    <p:sldId id="264" r:id="rId30"/>
    <p:sldId id="285" r:id="rId31"/>
    <p:sldId id="290" r:id="rId32"/>
    <p:sldId id="265" r:id="rId33"/>
    <p:sldId id="286" r:id="rId34"/>
    <p:sldId id="287" r:id="rId35"/>
    <p:sldId id="28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16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1D443F-D626-42A8-ADEC-40EB6A7CE161}" type="datetimeFigureOut">
              <a:rPr lang="en-US" smtClean="0"/>
              <a:t>6/2/2021</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FC83C0-39D3-4FE2-99E7-DC71974F6A97}" type="slidenum">
              <a:rPr lang="en-US" smtClean="0"/>
              <a:t>‹#›</a:t>
            </a:fld>
            <a:endParaRPr lang="en-US"/>
          </a:p>
        </p:txBody>
      </p:sp>
    </p:spTree>
    <p:extLst>
      <p:ext uri="{BB962C8B-B14F-4D97-AF65-F5344CB8AC3E}">
        <p14:creationId xmlns:p14="http://schemas.microsoft.com/office/powerpoint/2010/main" val="270623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43FC83C0-39D3-4FE2-99E7-DC71974F6A97}" type="slidenum">
              <a:rPr lang="en-US" smtClean="0"/>
              <a:t>6</a:t>
            </a:fld>
            <a:endParaRPr lang="en-US"/>
          </a:p>
        </p:txBody>
      </p:sp>
    </p:spTree>
    <p:extLst>
      <p:ext uri="{BB962C8B-B14F-4D97-AF65-F5344CB8AC3E}">
        <p14:creationId xmlns:p14="http://schemas.microsoft.com/office/powerpoint/2010/main" val="51736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43FC83C0-39D3-4FE2-99E7-DC71974F6A97}" type="slidenum">
              <a:rPr lang="en-US" smtClean="0"/>
              <a:t>27</a:t>
            </a:fld>
            <a:endParaRPr lang="en-US"/>
          </a:p>
        </p:txBody>
      </p:sp>
    </p:spTree>
    <p:extLst>
      <p:ext uri="{BB962C8B-B14F-4D97-AF65-F5344CB8AC3E}">
        <p14:creationId xmlns:p14="http://schemas.microsoft.com/office/powerpoint/2010/main" val="342085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061A4801-A0CD-477A-B23C-C3C300773363}" type="datetimeFigureOut">
              <a:rPr lang="en-US" smtClean="0"/>
              <a:t>6/2/2021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63434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061A4801-A0CD-477A-B23C-C3C300773363}" type="datetimeFigureOut">
              <a:rPr lang="en-US" smtClean="0"/>
              <a:t>6/2/2021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117191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061A4801-A0CD-477A-B23C-C3C300773363}" type="datetimeFigureOut">
              <a:rPr lang="en-US" smtClean="0"/>
              <a:t>6/2/2021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2448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061A4801-A0CD-477A-B23C-C3C300773363}" type="datetimeFigureOut">
              <a:rPr lang="en-US" smtClean="0"/>
              <a:t>6/2/2021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184506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061A4801-A0CD-477A-B23C-C3C300773363}" type="datetimeFigureOut">
              <a:rPr lang="en-US" smtClean="0"/>
              <a:t>6/2/2021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414248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061A4801-A0CD-477A-B23C-C3C300773363}" type="datetimeFigureOut">
              <a:rPr lang="en-US" smtClean="0"/>
              <a:t>6/2/2021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41890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061A4801-A0CD-477A-B23C-C3C300773363}" type="datetimeFigureOut">
              <a:rPr lang="en-US" smtClean="0"/>
              <a:t>6/2/2021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422395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061A4801-A0CD-477A-B23C-C3C300773363}" type="datetimeFigureOut">
              <a:rPr lang="en-US" smtClean="0"/>
              <a:t>6/2/2021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59979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61A4801-A0CD-477A-B23C-C3C300773363}" type="datetimeFigureOut">
              <a:rPr lang="en-US" smtClean="0"/>
              <a:t>6/2/2021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235244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061A4801-A0CD-477A-B23C-C3C300773363}" type="datetimeFigureOut">
              <a:rPr lang="en-US" smtClean="0"/>
              <a:t>6/2/2021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280131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061A4801-A0CD-477A-B23C-C3C300773363}" type="datetimeFigureOut">
              <a:rPr lang="en-US" smtClean="0"/>
              <a:t>6/2/2021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FD5304F3-4CEA-48ED-9BE7-2EBCCA656E32}" type="slidenum">
              <a:rPr lang="en-US" smtClean="0"/>
              <a:t>‹#›</a:t>
            </a:fld>
            <a:endParaRPr lang="en-US"/>
          </a:p>
        </p:txBody>
      </p:sp>
    </p:spTree>
    <p:extLst>
      <p:ext uri="{BB962C8B-B14F-4D97-AF65-F5344CB8AC3E}">
        <p14:creationId xmlns:p14="http://schemas.microsoft.com/office/powerpoint/2010/main" val="223464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A4801-A0CD-477A-B23C-C3C300773363}" type="datetimeFigureOut">
              <a:rPr lang="en-US" smtClean="0"/>
              <a:t>6/2/2021</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304F3-4CEA-48ED-9BE7-2EBCCA656E32}" type="slidenum">
              <a:rPr lang="en-US" smtClean="0"/>
              <a:t>‹#›</a:t>
            </a:fld>
            <a:endParaRPr lang="en-US"/>
          </a:p>
        </p:txBody>
      </p:sp>
    </p:spTree>
    <p:extLst>
      <p:ext uri="{BB962C8B-B14F-4D97-AF65-F5344CB8AC3E}">
        <p14:creationId xmlns:p14="http://schemas.microsoft.com/office/powerpoint/2010/main" val="1049780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76200"/>
            <a:ext cx="9144000" cy="4154984"/>
          </a:xfrm>
          <a:prstGeom prst="rect">
            <a:avLst/>
          </a:prstGeom>
        </p:spPr>
        <p:txBody>
          <a:bodyPr wrap="square">
            <a:spAutoFit/>
          </a:bodyPr>
          <a:lstStyle/>
          <a:p>
            <a:pPr algn="ctr"/>
            <a:r>
              <a:rPr lang="ar-IQ" sz="4400" dirty="0"/>
              <a:t>امراض النبات </a:t>
            </a:r>
          </a:p>
          <a:p>
            <a:pPr algn="ctr"/>
            <a:r>
              <a:rPr lang="ar-IQ" sz="4400" dirty="0"/>
              <a:t>محاضرات الجزء العملي</a:t>
            </a:r>
          </a:p>
          <a:p>
            <a:pPr algn="ctr"/>
            <a:r>
              <a:rPr lang="ar-IQ" sz="4400" dirty="0"/>
              <a:t>المرحلة الثالثة / قسم الوقاية</a:t>
            </a:r>
          </a:p>
          <a:p>
            <a:pPr algn="ctr"/>
            <a:r>
              <a:rPr lang="ar-IQ" sz="4400" dirty="0"/>
              <a:t>اعداد </a:t>
            </a:r>
          </a:p>
          <a:p>
            <a:pPr algn="ctr"/>
            <a:r>
              <a:rPr lang="ar-IQ" sz="4400" dirty="0"/>
              <a:t>م. علاء عودة مانع </a:t>
            </a:r>
          </a:p>
          <a:p>
            <a:pPr algn="ctr"/>
            <a:r>
              <a:rPr lang="ar-IQ" sz="4400" dirty="0"/>
              <a:t>المحاضرة </a:t>
            </a:r>
            <a:r>
              <a:rPr lang="ar-IQ" sz="4400" dirty="0" smtClean="0"/>
              <a:t>الثالثة </a:t>
            </a:r>
            <a:endParaRPr lang="ar-IQ" sz="4400" dirty="0"/>
          </a:p>
        </p:txBody>
      </p:sp>
    </p:spTree>
    <p:extLst>
      <p:ext uri="{BB962C8B-B14F-4D97-AF65-F5344CB8AC3E}">
        <p14:creationId xmlns:p14="http://schemas.microsoft.com/office/powerpoint/2010/main" val="604789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55000" lnSpcReduction="20000"/>
          </a:bodyPr>
          <a:lstStyle/>
          <a:p>
            <a:pPr marL="0" indent="0" algn="r" rtl="1">
              <a:buNone/>
            </a:pPr>
            <a:endParaRPr lang="ar-IQ" dirty="0" smtClean="0"/>
          </a:p>
          <a:p>
            <a:pPr marL="0" indent="0" algn="r" rtl="1">
              <a:buNone/>
            </a:pPr>
            <a:r>
              <a:rPr lang="ar-IQ" sz="5000" dirty="0" smtClean="0"/>
              <a:t>أ‌- تبقع الأوراق </a:t>
            </a:r>
            <a:r>
              <a:rPr lang="en-US" sz="5000" dirty="0" smtClean="0"/>
              <a:t>Leaf Spots : </a:t>
            </a:r>
          </a:p>
          <a:p>
            <a:pPr marL="0" indent="0" algn="r" rtl="1">
              <a:buNone/>
            </a:pPr>
            <a:r>
              <a:rPr lang="ar-IQ" sz="5000" dirty="0" smtClean="0"/>
              <a:t>وهو موت مساحة محددة من خلايا النسيج النباتي المصاب بسبب مهاجمة بعض المسببات المرضية للنسيج النباتي مسببة موت الخلايا المحيطة بمنطقة دخولها فتظهر بشكل بقع مريضة ومحددة</a:t>
            </a:r>
            <a:r>
              <a:rPr lang="en-US" sz="5000" dirty="0" smtClean="0"/>
              <a:t> </a:t>
            </a:r>
            <a:r>
              <a:rPr lang="ar-IQ" sz="5000" dirty="0" smtClean="0"/>
              <a:t>وتكون البقع محددة المساحة عادة بسبب إحاطتها بنسيج فليني يفرزه العائل كوسيلة للدفاع عن نفسه لحصر المسبب المرضي في منطقة محددة ، مثل مرض</a:t>
            </a:r>
            <a:r>
              <a:rPr lang="en-US" sz="5000" dirty="0" smtClean="0"/>
              <a:t> </a:t>
            </a:r>
            <a:r>
              <a:rPr lang="ar-IQ" sz="5000" dirty="0" smtClean="0"/>
              <a:t>التبقع الزاوي في القطن</a:t>
            </a:r>
            <a:r>
              <a:rPr lang="en-US" sz="5000" dirty="0" smtClean="0"/>
              <a:t> </a:t>
            </a:r>
            <a:r>
              <a:rPr lang="ar-IQ" sz="5000" dirty="0" smtClean="0"/>
              <a:t>المتسبب عن البكتريا </a:t>
            </a:r>
            <a:r>
              <a:rPr lang="en-US" sz="5000" i="1" dirty="0" err="1"/>
              <a:t>Xanthomonas</a:t>
            </a:r>
            <a:r>
              <a:rPr lang="en-US" sz="5000" i="1" dirty="0"/>
              <a:t> </a:t>
            </a:r>
            <a:r>
              <a:rPr lang="en-US" sz="5000" i="1" dirty="0" err="1" smtClean="0"/>
              <a:t>malvacearum</a:t>
            </a:r>
            <a:r>
              <a:rPr lang="ar-IQ" sz="5000" i="1" dirty="0" smtClean="0"/>
              <a:t> </a:t>
            </a:r>
            <a:r>
              <a:rPr lang="ar-IQ" sz="5000" dirty="0" smtClean="0"/>
              <a:t>. وقد يسبب النقص في بعض العناصر المعدنية أعراض موت موضعية بشكل بقع صغيرة رمادية اللون كما في مرض النقطة الرمادية في الشوفان المتسبب عن نقص المنغنيز او بسبب زيادة في بعض العناصر كالبورون وبعض المبيدات الكيميائية.</a:t>
            </a:r>
          </a:p>
          <a:p>
            <a:pPr marL="0" indent="0" algn="r" rtl="1">
              <a:buNone/>
            </a:pPr>
            <a:endParaRPr lang="ar-IQ" sz="5000" dirty="0" smtClean="0"/>
          </a:p>
          <a:p>
            <a:pPr marL="0" indent="0" algn="r" rtl="1">
              <a:buNone/>
            </a:pPr>
            <a:r>
              <a:rPr lang="ar-IQ" sz="5000" dirty="0" smtClean="0"/>
              <a:t>ب - تثقب الأوراق </a:t>
            </a:r>
            <a:r>
              <a:rPr lang="en-US" sz="5000" dirty="0" smtClean="0"/>
              <a:t>Leaf Shot-Hole :</a:t>
            </a:r>
          </a:p>
          <a:p>
            <a:pPr marL="0" indent="0" algn="r" rtl="1">
              <a:buNone/>
            </a:pPr>
            <a:r>
              <a:rPr lang="ar-IQ" sz="5000" dirty="0" smtClean="0"/>
              <a:t>وهي حالة البقع الميتة من الأجزاء المصابة التي تترك ورائها ، بعد تيبسها وسقوطها ، ثقوبا على سطح الورقة كما في مرض تثقب أوراق الخوخ الذي يسببه الفطر </a:t>
            </a:r>
            <a:r>
              <a:rPr lang="en-US" sz="5000" i="1" dirty="0" err="1"/>
              <a:t>Stigmina</a:t>
            </a:r>
            <a:r>
              <a:rPr lang="en-US" sz="5000" i="1" dirty="0"/>
              <a:t> </a:t>
            </a:r>
            <a:r>
              <a:rPr lang="en-US" sz="5000" i="1" dirty="0" err="1"/>
              <a:t>carpophila</a:t>
            </a:r>
            <a:endParaRPr lang="en-US" sz="5000" i="1" dirty="0" smtClean="0"/>
          </a:p>
          <a:p>
            <a:pPr marL="0" indent="0" algn="r" rtl="1">
              <a:buNone/>
            </a:pPr>
            <a:r>
              <a:rPr lang="ar-IQ" i="1" dirty="0" smtClean="0"/>
              <a:t> </a:t>
            </a:r>
            <a:endParaRPr lang="en-US" i="1" dirty="0"/>
          </a:p>
        </p:txBody>
      </p:sp>
    </p:spTree>
    <p:extLst>
      <p:ext uri="{BB962C8B-B14F-4D97-AF65-F5344CB8AC3E}">
        <p14:creationId xmlns:p14="http://schemas.microsoft.com/office/powerpoint/2010/main" val="2974793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421" y="23648"/>
            <a:ext cx="5034579" cy="447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47"/>
            <a:ext cx="4953000" cy="447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0" y="4534139"/>
            <a:ext cx="4572000" cy="1200329"/>
          </a:xfrm>
          <a:prstGeom prst="rect">
            <a:avLst/>
          </a:prstGeom>
        </p:spPr>
        <p:txBody>
          <a:bodyPr>
            <a:spAutoFit/>
          </a:bodyPr>
          <a:lstStyle/>
          <a:p>
            <a:pPr algn="ctr" rtl="1"/>
            <a:r>
              <a:rPr lang="ar-IQ" dirty="0"/>
              <a:t> </a:t>
            </a:r>
            <a:r>
              <a:rPr lang="ar-IQ" b="1" dirty="0" smtClean="0"/>
              <a:t>الصورة توضح موت </a:t>
            </a:r>
            <a:r>
              <a:rPr lang="ar-IQ" b="1" dirty="0"/>
              <a:t>مساحة محددة من خلايا النسيج </a:t>
            </a:r>
            <a:r>
              <a:rPr lang="ar-IQ" b="1" dirty="0" smtClean="0"/>
              <a:t>النباتي اذ تكون </a:t>
            </a:r>
            <a:r>
              <a:rPr lang="ar-IQ" b="1" dirty="0"/>
              <a:t>البقع الميتة </a:t>
            </a:r>
            <a:r>
              <a:rPr lang="ar-IQ" b="1" dirty="0" smtClean="0"/>
              <a:t>بعد </a:t>
            </a:r>
            <a:r>
              <a:rPr lang="ar-IQ" b="1" dirty="0"/>
              <a:t>تيبسها وسقوطها </a:t>
            </a:r>
            <a:r>
              <a:rPr lang="ar-IQ" b="1" dirty="0" smtClean="0"/>
              <a:t>ثقوبا </a:t>
            </a:r>
            <a:r>
              <a:rPr lang="ar-IQ" b="1" dirty="0"/>
              <a:t>على سطح الورقة كما في مرض تثقب أوراق الخوخ الذي يسببه الفطر </a:t>
            </a:r>
            <a:r>
              <a:rPr lang="en-US" b="1" i="1" dirty="0" err="1"/>
              <a:t>Stigmina</a:t>
            </a:r>
            <a:r>
              <a:rPr lang="en-US" b="1" i="1" dirty="0"/>
              <a:t> </a:t>
            </a:r>
            <a:r>
              <a:rPr lang="en-US" b="1" i="1" dirty="0" err="1"/>
              <a:t>carpophila</a:t>
            </a:r>
            <a:endParaRPr lang="en-US" b="1" i="1" dirty="0"/>
          </a:p>
        </p:txBody>
      </p:sp>
      <p:sp>
        <p:nvSpPr>
          <p:cNvPr id="5" name="مستطيل 4"/>
          <p:cNvSpPr/>
          <p:nvPr/>
        </p:nvSpPr>
        <p:spPr>
          <a:xfrm>
            <a:off x="4724400" y="4534139"/>
            <a:ext cx="4419600" cy="646331"/>
          </a:xfrm>
          <a:prstGeom prst="rect">
            <a:avLst/>
          </a:prstGeom>
        </p:spPr>
        <p:txBody>
          <a:bodyPr wrap="square">
            <a:spAutoFit/>
          </a:bodyPr>
          <a:lstStyle/>
          <a:p>
            <a:pPr algn="ctr"/>
            <a:r>
              <a:rPr lang="ar-IQ" b="1" dirty="0"/>
              <a:t>مرض التبقع الزاوي في القطن المتسبب عن البكتريا </a:t>
            </a:r>
            <a:r>
              <a:rPr lang="en-US" b="1" i="1" dirty="0" err="1"/>
              <a:t>Xanthomonas</a:t>
            </a:r>
            <a:r>
              <a:rPr lang="en-US" b="1" i="1" dirty="0"/>
              <a:t> </a:t>
            </a:r>
            <a:r>
              <a:rPr lang="en-US" b="1" i="1" dirty="0" err="1"/>
              <a:t>malvacearum</a:t>
            </a:r>
            <a:r>
              <a:rPr lang="en-US" b="1" i="1" dirty="0"/>
              <a:t> </a:t>
            </a:r>
          </a:p>
        </p:txBody>
      </p:sp>
    </p:spTree>
    <p:extLst>
      <p:ext uri="{BB962C8B-B14F-4D97-AF65-F5344CB8AC3E}">
        <p14:creationId xmlns:p14="http://schemas.microsoft.com/office/powerpoint/2010/main" val="31810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92500" lnSpcReduction="10000"/>
          </a:bodyPr>
          <a:lstStyle/>
          <a:p>
            <a:pPr marL="0" indent="0" algn="r" rtl="1">
              <a:buNone/>
            </a:pPr>
            <a:r>
              <a:rPr lang="ar-IQ" dirty="0"/>
              <a:t>ت – التلطخ </a:t>
            </a:r>
            <a:r>
              <a:rPr lang="en-US" dirty="0"/>
              <a:t>Blotch :</a:t>
            </a:r>
          </a:p>
          <a:p>
            <a:pPr marL="0" indent="0" algn="r" rtl="1">
              <a:buNone/>
            </a:pPr>
            <a:r>
              <a:rPr lang="ar-IQ" dirty="0"/>
              <a:t>وهي عبارة عن أنسجة ميتة ومتحللة بشكل بقع محددة مختلفة الأحجام ، يختلف لونها عن اللون الطبيعي للنبات كما في مرض التلطخ </a:t>
            </a:r>
            <a:r>
              <a:rPr lang="ar-IQ" dirty="0" err="1"/>
              <a:t>البقعي</a:t>
            </a:r>
            <a:r>
              <a:rPr lang="ar-IQ" dirty="0"/>
              <a:t> في الشعير الذي يسببه الفطر </a:t>
            </a:r>
            <a:r>
              <a:rPr lang="en-US" i="1" dirty="0" err="1"/>
              <a:t>Helminthosporium</a:t>
            </a:r>
            <a:r>
              <a:rPr lang="en-US" i="1" dirty="0"/>
              <a:t> </a:t>
            </a:r>
            <a:r>
              <a:rPr lang="en-US" i="1" dirty="0" err="1"/>
              <a:t>sativum</a:t>
            </a:r>
            <a:r>
              <a:rPr lang="en-US" i="1" dirty="0"/>
              <a:t> . </a:t>
            </a:r>
          </a:p>
          <a:p>
            <a:pPr marL="0" indent="0" algn="r" rtl="1">
              <a:buNone/>
            </a:pPr>
            <a:r>
              <a:rPr lang="ar-IQ" dirty="0"/>
              <a:t>ث - التخطيط </a:t>
            </a:r>
            <a:r>
              <a:rPr lang="en-US" dirty="0"/>
              <a:t>Streak :</a:t>
            </a:r>
          </a:p>
          <a:p>
            <a:pPr marL="0" indent="0" algn="r" rtl="1">
              <a:buNone/>
            </a:pPr>
            <a:r>
              <a:rPr lang="ar-IQ" dirty="0"/>
              <a:t>وهو موت الأنسجة بشكل أشرطة او بقع طويلة وضيقة تمتد بين العروق ثم تتحد مع بعضها لتشمل مساحة واسعة من الورقة يمتد الى الغمد، كما في مرض الصدأ المخطط في الشعير الذي يسببه الفطر </a:t>
            </a:r>
            <a:r>
              <a:rPr lang="en-US" sz="3000" i="1" dirty="0" err="1"/>
              <a:t>Puccinia</a:t>
            </a:r>
            <a:r>
              <a:rPr lang="en-US" sz="3000" i="1" dirty="0"/>
              <a:t> </a:t>
            </a:r>
            <a:r>
              <a:rPr lang="en-US" sz="3000" i="1" dirty="0" err="1"/>
              <a:t>striiformis</a:t>
            </a:r>
            <a:r>
              <a:rPr lang="en-US" sz="3000" i="1" dirty="0"/>
              <a:t> </a:t>
            </a:r>
            <a:endParaRPr lang="en-US" dirty="0"/>
          </a:p>
          <a:p>
            <a:pPr marL="0" indent="0" algn="r" rtl="1">
              <a:buNone/>
            </a:pPr>
            <a:r>
              <a:rPr lang="ar-IQ" dirty="0"/>
              <a:t>ج - سقوط البادرات </a:t>
            </a:r>
            <a:r>
              <a:rPr lang="en-US" dirty="0"/>
              <a:t>Damping-off Seedling :</a:t>
            </a:r>
          </a:p>
          <a:p>
            <a:pPr marL="0" indent="0" algn="r" rtl="1">
              <a:buNone/>
            </a:pPr>
            <a:r>
              <a:rPr lang="ar-IQ" dirty="0"/>
              <a:t>وهو موت مساحة محددة في منطقة السويقة الجنينية وتعفنها بسبب بعض المسببات المرضية الموجودة في التربة مثل أنواع الفطر </a:t>
            </a:r>
            <a:r>
              <a:rPr lang="en-US" i="1" dirty="0" err="1"/>
              <a:t>Pythium</a:t>
            </a:r>
            <a:r>
              <a:rPr lang="en-US" i="1" dirty="0"/>
              <a:t> </a:t>
            </a:r>
            <a:r>
              <a:rPr lang="en-US" i="1" dirty="0" err="1"/>
              <a:t>sp</a:t>
            </a:r>
            <a:r>
              <a:rPr lang="en-US" i="1" dirty="0"/>
              <a:t> </a:t>
            </a:r>
            <a:r>
              <a:rPr lang="ar-IQ" dirty="0"/>
              <a:t>والفطر </a:t>
            </a:r>
            <a:r>
              <a:rPr lang="en-US" i="1" dirty="0" err="1"/>
              <a:t>Rhizoctonia</a:t>
            </a:r>
            <a:r>
              <a:rPr lang="en-US" i="1" dirty="0"/>
              <a:t> </a:t>
            </a:r>
            <a:r>
              <a:rPr lang="en-US" i="1" dirty="0" err="1"/>
              <a:t>sp</a:t>
            </a:r>
            <a:r>
              <a:rPr lang="en-US" i="1" dirty="0"/>
              <a:t> </a:t>
            </a:r>
            <a:r>
              <a:rPr lang="ar-IQ" dirty="0"/>
              <a:t>وتكون فيها الأنسجة المصابة رخوة ، مائية ، بنية الى سوداء اللون ، لذلك تسقط السويقة الجنينية ميتة بسبب ضعف وتلف منطقة الإصابة.</a:t>
            </a:r>
          </a:p>
          <a:p>
            <a:pPr marL="0" indent="0" algn="r" rtl="1">
              <a:buNone/>
            </a:pPr>
            <a:endParaRPr lang="en-US" dirty="0"/>
          </a:p>
        </p:txBody>
      </p:sp>
    </p:spTree>
    <p:extLst>
      <p:ext uri="{BB962C8B-B14F-4D97-AF65-F5344CB8AC3E}">
        <p14:creationId xmlns:p14="http://schemas.microsoft.com/office/powerpoint/2010/main" val="806352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 y="0"/>
            <a:ext cx="5102772" cy="512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0"/>
            <a:ext cx="4724400" cy="513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3138" y="5107239"/>
            <a:ext cx="4038600" cy="1200329"/>
          </a:xfrm>
          <a:prstGeom prst="rect">
            <a:avLst/>
          </a:prstGeom>
        </p:spPr>
        <p:txBody>
          <a:bodyPr wrap="square">
            <a:spAutoFit/>
          </a:bodyPr>
          <a:lstStyle/>
          <a:p>
            <a:pPr algn="r" rtl="1"/>
            <a:r>
              <a:rPr lang="ar-IQ" b="1" dirty="0"/>
              <a:t>أنسجة ميتة ومتحللة بشكل بقع محددة مختلفة الأحجام ، يختلف لونها عن اللون الطبيعي للنبات كما في مرض التلطخ </a:t>
            </a:r>
            <a:r>
              <a:rPr lang="ar-IQ" b="1" dirty="0" err="1"/>
              <a:t>البقعي</a:t>
            </a:r>
            <a:r>
              <a:rPr lang="ar-IQ" b="1" dirty="0"/>
              <a:t> في الشعير الذي يسببه الفطر </a:t>
            </a:r>
            <a:r>
              <a:rPr lang="en-US" b="1" i="1" dirty="0" err="1"/>
              <a:t>Helminthosporium</a:t>
            </a:r>
            <a:r>
              <a:rPr lang="en-US" b="1" i="1" dirty="0"/>
              <a:t> </a:t>
            </a:r>
            <a:r>
              <a:rPr lang="en-US" b="1" i="1" dirty="0" err="1"/>
              <a:t>sativum</a:t>
            </a:r>
            <a:r>
              <a:rPr lang="en-US" b="1" i="1" dirty="0"/>
              <a:t> . </a:t>
            </a:r>
          </a:p>
        </p:txBody>
      </p:sp>
      <p:sp>
        <p:nvSpPr>
          <p:cNvPr id="5" name="مستطيل 4"/>
          <p:cNvSpPr/>
          <p:nvPr/>
        </p:nvSpPr>
        <p:spPr>
          <a:xfrm>
            <a:off x="4495801" y="5177109"/>
            <a:ext cx="4572000" cy="1200329"/>
          </a:xfrm>
          <a:prstGeom prst="rect">
            <a:avLst/>
          </a:prstGeom>
        </p:spPr>
        <p:txBody>
          <a:bodyPr>
            <a:spAutoFit/>
          </a:bodyPr>
          <a:lstStyle/>
          <a:p>
            <a:pPr algn="r" rtl="1"/>
            <a:r>
              <a:rPr lang="ar-IQ" b="1" dirty="0"/>
              <a:t>موت الأنسجة بشكل أشرطة او بقع طويلة وضيقة تمتد بين العروق ثم تتحد مع بعضها لتشمل مساحة واسعة من الورقة يمتد الى الغمد، كما في مرض الصدأ المخطط في الشعير الذي يسببه الفطر </a:t>
            </a:r>
            <a:r>
              <a:rPr lang="en-US" b="1" dirty="0" err="1"/>
              <a:t>Puccinia</a:t>
            </a:r>
            <a:r>
              <a:rPr lang="en-US" b="1" dirty="0"/>
              <a:t> </a:t>
            </a:r>
            <a:r>
              <a:rPr lang="en-US" b="1" dirty="0" err="1"/>
              <a:t>striiformis</a:t>
            </a:r>
            <a:r>
              <a:rPr lang="en-US" b="1" dirty="0"/>
              <a:t> </a:t>
            </a:r>
          </a:p>
        </p:txBody>
      </p:sp>
    </p:spTree>
    <p:extLst>
      <p:ext uri="{BB962C8B-B14F-4D97-AF65-F5344CB8AC3E}">
        <p14:creationId xmlns:p14="http://schemas.microsoft.com/office/powerpoint/2010/main" val="132259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50853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0" y="5234914"/>
            <a:ext cx="9089766" cy="707886"/>
          </a:xfrm>
          <a:prstGeom prst="rect">
            <a:avLst/>
          </a:prstGeom>
        </p:spPr>
        <p:txBody>
          <a:bodyPr wrap="square">
            <a:spAutoFit/>
          </a:bodyPr>
          <a:lstStyle/>
          <a:p>
            <a:pPr algn="ctr" rtl="1"/>
            <a:r>
              <a:rPr lang="ar-IQ" sz="2000" b="1" dirty="0"/>
              <a:t>موت </a:t>
            </a:r>
            <a:r>
              <a:rPr lang="ar-IQ" sz="2000" b="1" dirty="0" smtClean="0"/>
              <a:t>البادرات هو مساحة </a:t>
            </a:r>
            <a:r>
              <a:rPr lang="ar-IQ" sz="2000" b="1" dirty="0"/>
              <a:t>محددة في منطقة السويقة الجنينية وتعفنها بسبب بعض المسببات المرضية الموجودة في التربة مثل أنواع الفطر </a:t>
            </a:r>
            <a:r>
              <a:rPr lang="en-US" sz="2000" b="1" dirty="0" err="1"/>
              <a:t>Pythium</a:t>
            </a:r>
            <a:r>
              <a:rPr lang="en-US" sz="2000" b="1" dirty="0"/>
              <a:t> </a:t>
            </a:r>
            <a:r>
              <a:rPr lang="en-US" sz="2000" b="1" dirty="0" smtClean="0"/>
              <a:t> </a:t>
            </a:r>
            <a:r>
              <a:rPr lang="ar-IQ" sz="2000" b="1" dirty="0" smtClean="0"/>
              <a:t> و </a:t>
            </a:r>
            <a:r>
              <a:rPr lang="en-US" sz="2000" b="1" dirty="0" err="1"/>
              <a:t>Rhizoctonia</a:t>
            </a:r>
            <a:r>
              <a:rPr lang="en-US" sz="2000" b="1" dirty="0"/>
              <a:t> </a:t>
            </a:r>
            <a:r>
              <a:rPr lang="ar-IQ" sz="2000" b="1" dirty="0" smtClean="0"/>
              <a:t> و </a:t>
            </a:r>
            <a:r>
              <a:rPr lang="en-US" sz="2000" b="1" dirty="0" err="1" smtClean="0"/>
              <a:t>Fusarium</a:t>
            </a:r>
            <a:endParaRPr lang="en-US" sz="2000" b="1"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99"/>
            <a:ext cx="4524375" cy="487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95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a:bodyPr>
          <a:lstStyle/>
          <a:p>
            <a:pPr marL="0" indent="0" algn="r" rtl="1">
              <a:buNone/>
            </a:pPr>
            <a:r>
              <a:rPr lang="ar-IQ" sz="4200" b="1" dirty="0" smtClean="0"/>
              <a:t> </a:t>
            </a:r>
          </a:p>
          <a:p>
            <a:pPr marL="0" indent="0" algn="r" rtl="1">
              <a:buNone/>
            </a:pPr>
            <a:endParaRPr lang="ar-IQ" sz="4200" b="1" dirty="0" smtClean="0"/>
          </a:p>
          <a:p>
            <a:pPr marL="0" indent="0" algn="r" rtl="1">
              <a:buNone/>
            </a:pPr>
            <a:endParaRPr lang="ar-IQ" sz="4200" b="1" dirty="0"/>
          </a:p>
          <a:p>
            <a:pPr marL="0" indent="0" algn="r" rtl="1">
              <a:buNone/>
            </a:pPr>
            <a:endParaRPr lang="en-US" dirty="0"/>
          </a:p>
        </p:txBody>
      </p:sp>
      <p:sp>
        <p:nvSpPr>
          <p:cNvPr id="2" name="مستطيل 1"/>
          <p:cNvSpPr/>
          <p:nvPr/>
        </p:nvSpPr>
        <p:spPr>
          <a:xfrm>
            <a:off x="0" y="41015"/>
            <a:ext cx="9144000" cy="4401205"/>
          </a:xfrm>
          <a:prstGeom prst="rect">
            <a:avLst/>
          </a:prstGeom>
        </p:spPr>
        <p:txBody>
          <a:bodyPr wrap="square">
            <a:spAutoFit/>
          </a:bodyPr>
          <a:lstStyle/>
          <a:p>
            <a:pPr algn="r" rtl="1"/>
            <a:r>
              <a:rPr lang="ar-IQ" sz="2800" dirty="0" smtClean="0"/>
              <a:t>ح </a:t>
            </a:r>
            <a:r>
              <a:rPr lang="ar-IQ" sz="2800" dirty="0"/>
              <a:t>- موت الأطراف </a:t>
            </a:r>
            <a:r>
              <a:rPr lang="en-US" sz="2800" dirty="0"/>
              <a:t>Die Back :</a:t>
            </a:r>
          </a:p>
          <a:p>
            <a:pPr algn="r" rtl="1"/>
            <a:r>
              <a:rPr lang="ar-IQ" sz="2800" dirty="0" smtClean="0"/>
              <a:t>وهي حالة مرضية تبدأ بموت الأفرع والأغصان ابتداء من الطرف العلوي نزولا الى الأسفل ، ويسمى الموت الرجعي ، ويحدث في الأشجار والشجيرات عادة ويتسبب عن مجموعة مختلفة من الفطريات والنيماتودا والفايروسات </a:t>
            </a:r>
          </a:p>
          <a:p>
            <a:pPr algn="r" rtl="1"/>
            <a:endParaRPr lang="ar-IQ" sz="2800" dirty="0" smtClean="0"/>
          </a:p>
          <a:p>
            <a:pPr algn="r" rtl="1"/>
            <a:r>
              <a:rPr lang="ar-IQ" sz="2800" dirty="0" smtClean="0"/>
              <a:t>خ- </a:t>
            </a:r>
            <a:r>
              <a:rPr lang="ar-IQ" sz="2800" dirty="0" err="1"/>
              <a:t>الانثراكنوز</a:t>
            </a:r>
            <a:r>
              <a:rPr lang="ar-IQ" sz="2800" dirty="0"/>
              <a:t> </a:t>
            </a:r>
            <a:r>
              <a:rPr lang="en-US" sz="2800" dirty="0"/>
              <a:t>Anthracnose :</a:t>
            </a:r>
          </a:p>
          <a:p>
            <a:pPr algn="r" rtl="1"/>
            <a:r>
              <a:rPr lang="ar-IQ" sz="2800" dirty="0"/>
              <a:t>عبارة عن بقع ميتة محددة النمو ، بنية الى سوداء اللون ، دائرية الشكل ، منخفضة قليلا عن سطح النسيج النباتي وذات حواف مرتفعة قليلا </a:t>
            </a:r>
            <a:r>
              <a:rPr lang="ar-IQ" sz="2800" dirty="0" smtClean="0"/>
              <a:t>، </a:t>
            </a:r>
            <a:r>
              <a:rPr lang="ar-IQ" sz="2800" dirty="0"/>
              <a:t>كما في مرض </a:t>
            </a:r>
            <a:r>
              <a:rPr lang="ar-IQ" sz="2800" dirty="0" err="1"/>
              <a:t>انثراكنوز</a:t>
            </a:r>
            <a:r>
              <a:rPr lang="ar-IQ" sz="2800" dirty="0"/>
              <a:t> </a:t>
            </a:r>
            <a:r>
              <a:rPr lang="ar-IQ" sz="2800" dirty="0" smtClean="0"/>
              <a:t>الفاصوليا </a:t>
            </a:r>
            <a:r>
              <a:rPr lang="ar-IQ" sz="2800" dirty="0" err="1"/>
              <a:t>والباقلاء</a:t>
            </a:r>
            <a:r>
              <a:rPr lang="ar-IQ" sz="2800" dirty="0"/>
              <a:t> المتسبب عن الفطر </a:t>
            </a:r>
            <a:r>
              <a:rPr lang="en-US" sz="2800" dirty="0" err="1"/>
              <a:t>Colltotricum</a:t>
            </a:r>
            <a:r>
              <a:rPr lang="en-US" sz="2800" dirty="0"/>
              <a:t> </a:t>
            </a:r>
            <a:r>
              <a:rPr lang="en-US" sz="2800" dirty="0" err="1"/>
              <a:t>sp</a:t>
            </a:r>
            <a:r>
              <a:rPr lang="en-US" sz="2800" dirty="0"/>
              <a:t> </a:t>
            </a:r>
            <a:r>
              <a:rPr lang="ar-IQ" sz="2800" dirty="0" smtClean="0"/>
              <a:t>يظهر </a:t>
            </a:r>
            <a:r>
              <a:rPr lang="ar-IQ" sz="2800" dirty="0"/>
              <a:t>على أجزاء النبات المختلفة ( الثمار ، البذور ، الأوراق ، السيقان).</a:t>
            </a:r>
          </a:p>
        </p:txBody>
      </p:sp>
    </p:spTree>
    <p:extLst>
      <p:ext uri="{BB962C8B-B14F-4D97-AF65-F5344CB8AC3E}">
        <p14:creationId xmlns:p14="http://schemas.microsoft.com/office/powerpoint/2010/main" val="937631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284" y="0"/>
            <a:ext cx="4844716" cy="470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4823162" y="4968794"/>
            <a:ext cx="4320838" cy="646331"/>
          </a:xfrm>
          <a:prstGeom prst="rect">
            <a:avLst/>
          </a:prstGeom>
        </p:spPr>
        <p:txBody>
          <a:bodyPr wrap="square">
            <a:spAutoFit/>
          </a:bodyPr>
          <a:lstStyle/>
          <a:p>
            <a:pPr algn="ctr" rtl="1"/>
            <a:r>
              <a:rPr lang="ar-IQ" b="1" dirty="0" smtClean="0"/>
              <a:t>موت </a:t>
            </a:r>
            <a:r>
              <a:rPr lang="ar-IQ" b="1" dirty="0"/>
              <a:t>الأفرع والأغصان ابتداء من الطرف العلوي نزولا الى </a:t>
            </a:r>
            <a:r>
              <a:rPr lang="ar-IQ" b="1" dirty="0" smtClean="0"/>
              <a:t>الأسفل نتيجة الاصابة بالفطر </a:t>
            </a:r>
            <a:r>
              <a:rPr lang="en-US" b="1" dirty="0" smtClean="0"/>
              <a:t>BOTRYTIS </a:t>
            </a:r>
            <a:r>
              <a:rPr lang="ar-IQ" b="1" dirty="0" smtClean="0"/>
              <a:t> </a:t>
            </a:r>
            <a:endParaRPr lang="en-US" b="1" dirty="0"/>
          </a:p>
        </p:txBody>
      </p:sp>
      <p:sp>
        <p:nvSpPr>
          <p:cNvPr id="5" name="مستطيل 4"/>
          <p:cNvSpPr/>
          <p:nvPr/>
        </p:nvSpPr>
        <p:spPr>
          <a:xfrm>
            <a:off x="21021" y="4928616"/>
            <a:ext cx="4017579" cy="1477328"/>
          </a:xfrm>
          <a:prstGeom prst="rect">
            <a:avLst/>
          </a:prstGeom>
        </p:spPr>
        <p:txBody>
          <a:bodyPr wrap="square">
            <a:spAutoFit/>
          </a:bodyPr>
          <a:lstStyle/>
          <a:p>
            <a:pPr algn="ctr" rtl="1"/>
            <a:r>
              <a:rPr lang="ar-IQ" b="1" dirty="0"/>
              <a:t> </a:t>
            </a:r>
            <a:r>
              <a:rPr lang="ar-IQ" b="1" dirty="0" err="1" smtClean="0"/>
              <a:t>الانثراكنوز</a:t>
            </a:r>
            <a:r>
              <a:rPr lang="ar-IQ" b="1" dirty="0" smtClean="0"/>
              <a:t> هو بقع </a:t>
            </a:r>
            <a:r>
              <a:rPr lang="ar-IQ" b="1" dirty="0"/>
              <a:t>ميتة محددة النمو ، بنية الى سوداء اللون ، دائرية الشكل ، منخفضة قليلا عن سطح النسيج النباتي وذات حواف مرتفعة قليلا ، كما في مرض </a:t>
            </a:r>
            <a:r>
              <a:rPr lang="ar-IQ" b="1" dirty="0" err="1"/>
              <a:t>انثراكنوز</a:t>
            </a:r>
            <a:r>
              <a:rPr lang="ar-IQ" b="1" dirty="0"/>
              <a:t> الفاصوليا </a:t>
            </a:r>
            <a:r>
              <a:rPr lang="ar-IQ" b="1" dirty="0" smtClean="0"/>
              <a:t>المتسبب عن </a:t>
            </a:r>
            <a:r>
              <a:rPr lang="en-US" b="1" dirty="0" err="1"/>
              <a:t>Colletotrichum</a:t>
            </a:r>
            <a:r>
              <a:rPr lang="en-US" b="1" dirty="0"/>
              <a:t> </a:t>
            </a:r>
            <a:r>
              <a:rPr lang="en-US" b="1" dirty="0" err="1"/>
              <a:t>lindemuthianum</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020" y="0"/>
            <a:ext cx="4802142" cy="470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69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a:bodyPr>
          <a:lstStyle/>
          <a:p>
            <a:pPr marL="0" indent="0" algn="r" rtl="1">
              <a:buNone/>
            </a:pPr>
            <a:r>
              <a:rPr lang="ar-IQ" dirty="0" smtClean="0"/>
              <a:t>د </a:t>
            </a:r>
            <a:r>
              <a:rPr lang="ar-IQ" dirty="0"/>
              <a:t>– ضربة الشمس </a:t>
            </a:r>
            <a:r>
              <a:rPr lang="en-US" dirty="0"/>
              <a:t>Sun Scald :</a:t>
            </a:r>
          </a:p>
          <a:p>
            <a:pPr marL="0" indent="0" algn="r" rtl="1">
              <a:buNone/>
            </a:pPr>
            <a:r>
              <a:rPr lang="ar-IQ" dirty="0"/>
              <a:t>وهي احتراق وموت أنسجة النبات بشكل بقع صفراء غائرة على الجزء النباتي المقابل لأشعة الشمس ، تنكمش فيما بعد وتتحول الى اللون البني نتيجة موت الأنسجة.</a:t>
            </a:r>
          </a:p>
          <a:p>
            <a:pPr marL="0" indent="0" algn="r" rtl="1">
              <a:buNone/>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855" y="2286000"/>
            <a:ext cx="5105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443805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25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77500" lnSpcReduction="20000"/>
          </a:bodyPr>
          <a:lstStyle/>
          <a:p>
            <a:pPr marL="0" indent="0" algn="r" rtl="1">
              <a:buNone/>
            </a:pPr>
            <a:r>
              <a:rPr lang="ar-IQ" dirty="0"/>
              <a:t>2</a:t>
            </a:r>
            <a:r>
              <a:rPr lang="ar-IQ" dirty="0" smtClean="0"/>
              <a:t>- القتل العام </a:t>
            </a:r>
            <a:r>
              <a:rPr lang="en-US" dirty="0" smtClean="0"/>
              <a:t>General Necrosis :</a:t>
            </a:r>
          </a:p>
          <a:p>
            <a:pPr marL="0" indent="0" algn="r" rtl="1">
              <a:buNone/>
            </a:pPr>
            <a:r>
              <a:rPr lang="ar-IQ" dirty="0" smtClean="0"/>
              <a:t>وهو عبارة عن الموت الكامل لخلايا النسيج النباتي نتيجة مهاجمتها من قبل المسببات المرضية ونموها داخل خلايا النسيج والمسافات البنية للخلايا ، ومن أنواع القتل العام :</a:t>
            </a:r>
          </a:p>
          <a:p>
            <a:pPr marL="0" indent="0" algn="r" rtl="1">
              <a:buNone/>
            </a:pPr>
            <a:r>
              <a:rPr lang="ar-IQ" dirty="0" smtClean="0"/>
              <a:t> </a:t>
            </a:r>
          </a:p>
          <a:p>
            <a:pPr marL="0" indent="0" algn="r" rtl="1">
              <a:buNone/>
            </a:pPr>
            <a:r>
              <a:rPr lang="ar-IQ" dirty="0" smtClean="0"/>
              <a:t>أ- اللفحة </a:t>
            </a:r>
            <a:r>
              <a:rPr lang="en-US" dirty="0" smtClean="0"/>
              <a:t>Blight or Scorch :</a:t>
            </a:r>
          </a:p>
          <a:p>
            <a:pPr marL="0" indent="0" algn="r" rtl="1">
              <a:buNone/>
            </a:pPr>
            <a:r>
              <a:rPr lang="ar-IQ" dirty="0" smtClean="0"/>
              <a:t>ويقصد به الموت الكامل للأجزاء الهوائية (الثمار ،البراعم ، الأوراق ، الأزهار ، السيقان ) نتيجة إصابتها ببعض المسببات المرضية كما في مرض اللفحة المتأخرة في البطاطا والذي يسببه الفطر </a:t>
            </a:r>
            <a:r>
              <a:rPr lang="en-US" i="1" dirty="0" err="1" smtClean="0"/>
              <a:t>Phytophtora</a:t>
            </a:r>
            <a:r>
              <a:rPr lang="en-US" i="1" dirty="0" smtClean="0"/>
              <a:t> </a:t>
            </a:r>
            <a:r>
              <a:rPr lang="en-US" i="1" dirty="0" err="1" smtClean="0"/>
              <a:t>infestans</a:t>
            </a:r>
            <a:r>
              <a:rPr lang="en-US" i="1" dirty="0" smtClean="0"/>
              <a:t> </a:t>
            </a:r>
            <a:r>
              <a:rPr lang="en-US" dirty="0" smtClean="0"/>
              <a:t>، </a:t>
            </a:r>
            <a:r>
              <a:rPr lang="ar-IQ" dirty="0" smtClean="0"/>
              <a:t>ومرض اللفحة النارية في التفاح </a:t>
            </a:r>
            <a:r>
              <a:rPr lang="ar-IQ" dirty="0" err="1" smtClean="0"/>
              <a:t>والعرموط</a:t>
            </a:r>
            <a:r>
              <a:rPr lang="en-US" dirty="0" smtClean="0"/>
              <a:t> </a:t>
            </a:r>
            <a:r>
              <a:rPr lang="ar-IQ" dirty="0" smtClean="0"/>
              <a:t> المتسبب عن البكتريا </a:t>
            </a:r>
            <a:r>
              <a:rPr lang="en-US" i="1" dirty="0" err="1"/>
              <a:t>Erwinia</a:t>
            </a:r>
            <a:r>
              <a:rPr lang="en-US" i="1" dirty="0"/>
              <a:t> </a:t>
            </a:r>
            <a:r>
              <a:rPr lang="en-US" i="1" dirty="0" err="1"/>
              <a:t>amylovora</a:t>
            </a:r>
            <a:r>
              <a:rPr lang="ar-IQ" i="1" dirty="0" smtClean="0"/>
              <a:t> </a:t>
            </a:r>
            <a:r>
              <a:rPr lang="ar-IQ" dirty="0" smtClean="0"/>
              <a:t>. </a:t>
            </a:r>
          </a:p>
          <a:p>
            <a:pPr marL="0" indent="0" algn="r" rtl="1">
              <a:buNone/>
            </a:pPr>
            <a:r>
              <a:rPr lang="ar-IQ" dirty="0" smtClean="0"/>
              <a:t> </a:t>
            </a:r>
          </a:p>
          <a:p>
            <a:pPr marL="0" indent="0" algn="r" rtl="1">
              <a:buNone/>
            </a:pPr>
            <a:r>
              <a:rPr lang="ar-IQ" dirty="0" smtClean="0"/>
              <a:t>ب – التعفن </a:t>
            </a:r>
            <a:r>
              <a:rPr lang="en-US" dirty="0" smtClean="0"/>
              <a:t>Rot :</a:t>
            </a:r>
          </a:p>
          <a:p>
            <a:pPr marL="0" indent="0" algn="r" rtl="1">
              <a:buNone/>
            </a:pPr>
            <a:r>
              <a:rPr lang="ar-IQ" dirty="0" smtClean="0"/>
              <a:t>وهو عبارة عن موت الأنسجة النباتية وتحللها بشكل كامل بفعل بعض انزيمات التحلل كأنزيم </a:t>
            </a:r>
            <a:r>
              <a:rPr lang="ar-IQ" dirty="0" err="1" smtClean="0"/>
              <a:t>اليكتنيز</a:t>
            </a:r>
            <a:r>
              <a:rPr lang="ar-IQ" dirty="0" smtClean="0"/>
              <a:t> الذي يحلل مادة اليكتين لجدران خلايا النبات الذي تفرزه بعض انواع الفطريات والبكتيريا عند مهاجمتها الاجزاء النباتية (السيقان ، الجذور ، الثمار ، البذور) فتسبب تعفنها ، والتعفن على نوعين :</a:t>
            </a:r>
          </a:p>
          <a:p>
            <a:pPr marL="0" indent="0" algn="r" rtl="1">
              <a:buNone/>
            </a:pPr>
            <a:r>
              <a:rPr lang="ar-IQ" b="1" dirty="0" smtClean="0"/>
              <a:t> </a:t>
            </a:r>
          </a:p>
          <a:p>
            <a:pPr marL="0" indent="0" algn="r" rtl="1">
              <a:buNone/>
            </a:pPr>
            <a:endParaRPr lang="ar-IQ" b="1" dirty="0" smtClean="0"/>
          </a:p>
          <a:p>
            <a:pPr marL="0" indent="0" algn="r" rtl="1">
              <a:buNone/>
            </a:pPr>
            <a:r>
              <a:rPr lang="ar-IQ" b="1" dirty="0" smtClean="0"/>
              <a:t> </a:t>
            </a:r>
            <a:endParaRPr lang="en-US" dirty="0"/>
          </a:p>
        </p:txBody>
      </p:sp>
    </p:spTree>
    <p:extLst>
      <p:ext uri="{BB962C8B-B14F-4D97-AF65-F5344CB8AC3E}">
        <p14:creationId xmlns:p14="http://schemas.microsoft.com/office/powerpoint/2010/main" val="1646867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4918841" cy="467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467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4537841" y="4707191"/>
            <a:ext cx="4572000" cy="707886"/>
          </a:xfrm>
          <a:prstGeom prst="rect">
            <a:avLst/>
          </a:prstGeom>
        </p:spPr>
        <p:txBody>
          <a:bodyPr>
            <a:spAutoFit/>
          </a:bodyPr>
          <a:lstStyle/>
          <a:p>
            <a:pPr algn="ctr"/>
            <a:r>
              <a:rPr lang="ar-IQ" sz="2000" b="1" dirty="0"/>
              <a:t>مرض اللفحة المتأخرة في البطاطا والذي يسببه الفطر </a:t>
            </a:r>
            <a:r>
              <a:rPr lang="en-US" sz="2000" b="1" i="1" dirty="0" err="1"/>
              <a:t>Phytophtora</a:t>
            </a:r>
            <a:r>
              <a:rPr lang="en-US" sz="2000" b="1" i="1" dirty="0"/>
              <a:t> </a:t>
            </a:r>
            <a:r>
              <a:rPr lang="en-US" sz="2000" b="1" i="1" dirty="0" err="1"/>
              <a:t>infestans</a:t>
            </a:r>
            <a:r>
              <a:rPr lang="en-US" sz="2000" b="1" i="1" dirty="0"/>
              <a:t> </a:t>
            </a:r>
          </a:p>
        </p:txBody>
      </p:sp>
      <p:sp>
        <p:nvSpPr>
          <p:cNvPr id="5" name="مستطيل 4"/>
          <p:cNvSpPr/>
          <p:nvPr/>
        </p:nvSpPr>
        <p:spPr>
          <a:xfrm>
            <a:off x="-34159" y="4714779"/>
            <a:ext cx="4572000" cy="707886"/>
          </a:xfrm>
          <a:prstGeom prst="rect">
            <a:avLst/>
          </a:prstGeom>
        </p:spPr>
        <p:txBody>
          <a:bodyPr>
            <a:spAutoFit/>
          </a:bodyPr>
          <a:lstStyle/>
          <a:p>
            <a:pPr algn="ctr"/>
            <a:r>
              <a:rPr lang="ar-IQ" sz="2000" b="1" dirty="0" smtClean="0"/>
              <a:t>مرض </a:t>
            </a:r>
            <a:r>
              <a:rPr lang="ar-IQ" sz="2000" b="1" dirty="0"/>
              <a:t>اللفحة النارية في التفاح </a:t>
            </a:r>
            <a:r>
              <a:rPr lang="ar-IQ" sz="2000" b="1" dirty="0" smtClean="0"/>
              <a:t> </a:t>
            </a:r>
            <a:r>
              <a:rPr lang="ar-IQ" sz="2000" b="1" dirty="0"/>
              <a:t>المتسبب عن البكتريا </a:t>
            </a:r>
            <a:r>
              <a:rPr lang="en-US" sz="2000" b="1" i="1" dirty="0" err="1"/>
              <a:t>Erwinia</a:t>
            </a:r>
            <a:r>
              <a:rPr lang="en-US" sz="2000" b="1" i="1" dirty="0"/>
              <a:t> </a:t>
            </a:r>
            <a:r>
              <a:rPr lang="en-US" sz="2000" b="1" i="1" dirty="0" err="1"/>
              <a:t>amylovora</a:t>
            </a:r>
            <a:r>
              <a:rPr lang="en-US" sz="2000" b="1" i="1" dirty="0"/>
              <a:t> </a:t>
            </a:r>
          </a:p>
        </p:txBody>
      </p:sp>
    </p:spTree>
    <p:extLst>
      <p:ext uri="{BB962C8B-B14F-4D97-AF65-F5344CB8AC3E}">
        <p14:creationId xmlns:p14="http://schemas.microsoft.com/office/powerpoint/2010/main" val="151838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1905000"/>
            <a:ext cx="9144000" cy="1815882"/>
          </a:xfrm>
          <a:prstGeom prst="rect">
            <a:avLst/>
          </a:prstGeom>
        </p:spPr>
        <p:txBody>
          <a:bodyPr wrap="square">
            <a:spAutoFit/>
          </a:bodyPr>
          <a:lstStyle/>
          <a:p>
            <a:pPr algn="r"/>
            <a:endParaRPr lang="ar-IQ" sz="2800" dirty="0" smtClean="0"/>
          </a:p>
          <a:p>
            <a:pPr algn="r"/>
            <a:endParaRPr lang="ar-IQ" sz="2800" dirty="0" smtClean="0"/>
          </a:p>
          <a:p>
            <a:pPr algn="ctr" rtl="1"/>
            <a:r>
              <a:rPr lang="en-US" sz="2800" b="1" dirty="0" smtClean="0"/>
              <a:t>symptoms </a:t>
            </a:r>
            <a:r>
              <a:rPr lang="en-US" sz="2800" b="1" dirty="0"/>
              <a:t>and signs in plant </a:t>
            </a:r>
            <a:r>
              <a:rPr lang="en-US" sz="2800" b="1" dirty="0" smtClean="0"/>
              <a:t>pathology</a:t>
            </a:r>
            <a:endParaRPr lang="ar-IQ" sz="2800" b="1" dirty="0" smtClean="0"/>
          </a:p>
          <a:p>
            <a:pPr algn="ctr" rtl="1"/>
            <a:r>
              <a:rPr lang="ar-IQ" sz="2800" b="1" dirty="0" smtClean="0"/>
              <a:t> الاعراض والعلامات المرضية في امراض النبات                      </a:t>
            </a:r>
            <a:endParaRPr lang="en-US" sz="2800" b="1" dirty="0"/>
          </a:p>
        </p:txBody>
      </p:sp>
    </p:spTree>
    <p:extLst>
      <p:ext uri="{BB962C8B-B14F-4D97-AF65-F5344CB8AC3E}">
        <p14:creationId xmlns:p14="http://schemas.microsoft.com/office/powerpoint/2010/main" val="3673476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lstStyle/>
          <a:p>
            <a:pPr marL="0" indent="0" algn="r" rtl="1">
              <a:buNone/>
            </a:pPr>
            <a:r>
              <a:rPr lang="ar-IQ" dirty="0"/>
              <a:t>• التعفن الطري (الرخو) </a:t>
            </a:r>
            <a:r>
              <a:rPr lang="en-US" dirty="0"/>
              <a:t>Soft Rot :</a:t>
            </a:r>
          </a:p>
          <a:p>
            <a:pPr marL="0" indent="0" algn="r" rtl="1">
              <a:buNone/>
            </a:pPr>
            <a:r>
              <a:rPr lang="ar-IQ" dirty="0"/>
              <a:t>وهو التحلل الكامل لأنسجة النبات من قبل المسبب المرضي حيث تتجمع العصارة النباتية بشكل مواد سائلة ويصبح قوام النسيج النباتي رخوا هلامي الملمس ومصحوب برائحة كريهة أحيانا ، لذلك يطلق على هذا النوع من التعفن بالطري او الرخو ، كما في أمراض تعفن الفواكه والخضر المتسبب عن البكتيريا </a:t>
            </a:r>
            <a:r>
              <a:rPr lang="en-US" i="1" dirty="0" err="1"/>
              <a:t>Erwinia</a:t>
            </a:r>
            <a:r>
              <a:rPr lang="en-US" i="1" dirty="0"/>
              <a:t> </a:t>
            </a:r>
            <a:r>
              <a:rPr lang="en-US" i="1" dirty="0" err="1"/>
              <a:t>caratovora</a:t>
            </a:r>
            <a:r>
              <a:rPr lang="en-US" i="1" dirty="0"/>
              <a:t> </a:t>
            </a:r>
            <a:r>
              <a:rPr lang="ar-IQ" dirty="0"/>
              <a:t>والفطر</a:t>
            </a:r>
            <a:r>
              <a:rPr lang="ar-IQ" i="1" dirty="0"/>
              <a:t> </a:t>
            </a:r>
            <a:r>
              <a:rPr lang="en-US" i="1" dirty="0" err="1"/>
              <a:t>Rhizopus</a:t>
            </a:r>
            <a:r>
              <a:rPr lang="en-US" i="1" dirty="0"/>
              <a:t> </a:t>
            </a:r>
            <a:r>
              <a:rPr lang="en-US" i="1" dirty="0" err="1"/>
              <a:t>stolonifer</a:t>
            </a:r>
            <a:r>
              <a:rPr lang="en-US" i="1" dirty="0"/>
              <a:t> .</a:t>
            </a:r>
          </a:p>
          <a:p>
            <a:pPr marL="0" indent="0" algn="r" rtl="1">
              <a:buNone/>
            </a:pPr>
            <a:r>
              <a:rPr lang="en-US" dirty="0"/>
              <a:t> </a:t>
            </a:r>
          </a:p>
          <a:p>
            <a:pPr marL="0" indent="0" algn="r" rtl="1">
              <a:buNone/>
            </a:pPr>
            <a:r>
              <a:rPr lang="en-US" dirty="0"/>
              <a:t>• </a:t>
            </a:r>
            <a:r>
              <a:rPr lang="ar-IQ" dirty="0"/>
              <a:t>التعفن الجاف : </a:t>
            </a:r>
            <a:r>
              <a:rPr lang="en-US" dirty="0"/>
              <a:t>Dry Rot </a:t>
            </a:r>
          </a:p>
          <a:p>
            <a:pPr marL="0" indent="0" algn="r" rtl="1">
              <a:buNone/>
            </a:pPr>
            <a:r>
              <a:rPr lang="ar-IQ" dirty="0"/>
              <a:t>وهذا النوع من التعفن لا يكون مصحوبا بمواد سائلة او رخوة القوام ، اذ يتحول التعفن الطري الى تعفن جاف اذا ما تعرض لدرجات حرارة عالية ورطوبة نسبية منخفضة </a:t>
            </a:r>
            <a:r>
              <a:rPr lang="ar-IQ" dirty="0" smtClean="0"/>
              <a:t>وهذا ما يحدث عند الاصابة</a:t>
            </a:r>
            <a:r>
              <a:rPr lang="en-US" dirty="0" smtClean="0"/>
              <a:t> </a:t>
            </a:r>
            <a:r>
              <a:rPr lang="ar-IQ" dirty="0" err="1" smtClean="0"/>
              <a:t>بانواع</a:t>
            </a:r>
            <a:r>
              <a:rPr lang="ar-IQ" dirty="0" smtClean="0"/>
              <a:t> الفطر </a:t>
            </a:r>
            <a:r>
              <a:rPr lang="en-US" i="1" dirty="0" err="1" smtClean="0"/>
              <a:t>Fusarium</a:t>
            </a:r>
            <a:r>
              <a:rPr lang="en-US" i="1" dirty="0" smtClean="0"/>
              <a:t> </a:t>
            </a:r>
            <a:r>
              <a:rPr lang="en-US" i="1" dirty="0" err="1" smtClean="0"/>
              <a:t>spp</a:t>
            </a:r>
            <a:r>
              <a:rPr lang="en-US" i="1" dirty="0" smtClean="0"/>
              <a:t> </a:t>
            </a:r>
            <a:r>
              <a:rPr lang="ar-IQ" dirty="0" smtClean="0"/>
              <a:t>.</a:t>
            </a:r>
            <a:endParaRPr lang="ar-IQ" dirty="0"/>
          </a:p>
        </p:txBody>
      </p:sp>
    </p:spTree>
    <p:extLst>
      <p:ext uri="{BB962C8B-B14F-4D97-AF65-F5344CB8AC3E}">
        <p14:creationId xmlns:p14="http://schemas.microsoft.com/office/powerpoint/2010/main" val="3213199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8101"/>
            <a:ext cx="5105400" cy="3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3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5430" y="4000317"/>
            <a:ext cx="4657044" cy="369332"/>
          </a:xfrm>
          <a:prstGeom prst="rect">
            <a:avLst/>
          </a:prstGeom>
        </p:spPr>
        <p:txBody>
          <a:bodyPr wrap="none">
            <a:spAutoFit/>
          </a:bodyPr>
          <a:lstStyle/>
          <a:p>
            <a:pPr algn="r" rtl="1"/>
            <a:r>
              <a:rPr lang="ar-IQ" b="1" dirty="0"/>
              <a:t>التعفن </a:t>
            </a:r>
            <a:r>
              <a:rPr lang="ar-IQ" b="1" dirty="0" smtClean="0"/>
              <a:t>الطري الذي يسببه الفطر  </a:t>
            </a:r>
            <a:r>
              <a:rPr lang="en-US" b="1" i="1" dirty="0" err="1"/>
              <a:t>Rhizopus</a:t>
            </a:r>
            <a:r>
              <a:rPr lang="en-US" b="1" i="1" dirty="0"/>
              <a:t> </a:t>
            </a:r>
            <a:r>
              <a:rPr lang="en-US" b="1" i="1" dirty="0" err="1"/>
              <a:t>stolonifer</a:t>
            </a:r>
            <a:r>
              <a:rPr lang="en-US" b="1" i="1" dirty="0"/>
              <a:t> </a:t>
            </a:r>
          </a:p>
        </p:txBody>
      </p:sp>
      <p:sp>
        <p:nvSpPr>
          <p:cNvPr id="5" name="مستطيل 4"/>
          <p:cNvSpPr/>
          <p:nvPr/>
        </p:nvSpPr>
        <p:spPr>
          <a:xfrm>
            <a:off x="5171814" y="4021647"/>
            <a:ext cx="3999813" cy="369332"/>
          </a:xfrm>
          <a:prstGeom prst="rect">
            <a:avLst/>
          </a:prstGeom>
        </p:spPr>
        <p:txBody>
          <a:bodyPr wrap="none">
            <a:spAutoFit/>
          </a:bodyPr>
          <a:lstStyle/>
          <a:p>
            <a:pPr algn="r" rtl="1"/>
            <a:r>
              <a:rPr lang="ar-IQ" b="1" dirty="0"/>
              <a:t>التعفن </a:t>
            </a:r>
            <a:r>
              <a:rPr lang="ar-IQ" b="1" dirty="0" smtClean="0"/>
              <a:t>الجاف </a:t>
            </a:r>
            <a:r>
              <a:rPr lang="ar-IQ" b="1" dirty="0"/>
              <a:t>الذي يسببه </a:t>
            </a:r>
            <a:r>
              <a:rPr lang="ar-IQ" b="1" dirty="0" smtClean="0"/>
              <a:t>الفطر  </a:t>
            </a:r>
            <a:r>
              <a:rPr lang="en-US" b="1" i="1" dirty="0" err="1"/>
              <a:t>Fusarium</a:t>
            </a:r>
            <a:r>
              <a:rPr lang="en-US" b="1" i="1" dirty="0"/>
              <a:t> </a:t>
            </a:r>
            <a:r>
              <a:rPr lang="en-US" b="1" i="1" dirty="0" err="1"/>
              <a:t>spp</a:t>
            </a:r>
            <a:r>
              <a:rPr lang="en-US" b="1" i="1" dirty="0"/>
              <a:t> </a:t>
            </a:r>
            <a:r>
              <a:rPr lang="ar-IQ" b="1" i="1" dirty="0" smtClean="0"/>
              <a:t> </a:t>
            </a:r>
            <a:endParaRPr lang="en-US" b="1" i="1" dirty="0"/>
          </a:p>
        </p:txBody>
      </p:sp>
    </p:spTree>
    <p:extLst>
      <p:ext uri="{BB962C8B-B14F-4D97-AF65-F5344CB8AC3E}">
        <p14:creationId xmlns:p14="http://schemas.microsoft.com/office/powerpoint/2010/main" val="219654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781800"/>
          </a:xfrm>
        </p:spPr>
        <p:txBody>
          <a:bodyPr>
            <a:normAutofit fontScale="62500" lnSpcReduction="20000"/>
          </a:bodyPr>
          <a:lstStyle/>
          <a:p>
            <a:pPr marL="0" indent="0" algn="r" rtl="1">
              <a:buNone/>
            </a:pPr>
            <a:r>
              <a:rPr lang="ar-IQ" sz="4300" dirty="0" smtClean="0"/>
              <a:t>ثالثا – الأعراض الناجمة عن انخفاض معدل نمو الأنسجة </a:t>
            </a:r>
          </a:p>
          <a:p>
            <a:pPr marL="0" indent="0" algn="r" rtl="1">
              <a:buNone/>
            </a:pPr>
            <a:r>
              <a:rPr lang="ar-IQ" sz="4300" dirty="0" smtClean="0"/>
              <a:t>ان ظهور هذه الأعراض ينتج عن إصابة النبات ببعض المسببات المرضية التي تعمل على إعاقة او منع الانقسام الخلوي وتكوين الأنسجة بصورة طبيعية ، وهذا يؤدي الى ظهور نوع من التشوه او التخلف في نمو النبات ، ومن تلك الأعراض ما يأتي:</a:t>
            </a:r>
          </a:p>
          <a:p>
            <a:pPr marL="0" indent="0" algn="r" rtl="1">
              <a:buNone/>
            </a:pPr>
            <a:r>
              <a:rPr lang="ar-IQ" sz="4300" dirty="0" smtClean="0"/>
              <a:t>1- </a:t>
            </a:r>
            <a:r>
              <a:rPr lang="ar-IQ" sz="4300" dirty="0" err="1" smtClean="0"/>
              <a:t>التقزم</a:t>
            </a:r>
            <a:r>
              <a:rPr lang="ar-IQ" sz="4300" dirty="0" smtClean="0"/>
              <a:t> </a:t>
            </a:r>
            <a:r>
              <a:rPr lang="en-US" sz="4300" dirty="0" err="1" smtClean="0"/>
              <a:t>Dwarfness</a:t>
            </a:r>
            <a:r>
              <a:rPr lang="en-US" sz="4300" dirty="0" smtClean="0"/>
              <a:t> :</a:t>
            </a:r>
          </a:p>
          <a:p>
            <a:pPr marL="0" indent="0" algn="r" rtl="1">
              <a:buNone/>
            </a:pPr>
            <a:r>
              <a:rPr lang="ar-IQ" sz="4300" dirty="0" smtClean="0"/>
              <a:t>وهو عدم نمو النبات نموا طبيعيا او وصوله الى حجمه الطبيعي ، ويحدث ذلك نتيجة لصغر حجم الخلايا وقلة او توقف انقسامها </a:t>
            </a:r>
            <a:r>
              <a:rPr lang="en-US" sz="4300" dirty="0" smtClean="0"/>
              <a:t>، </a:t>
            </a:r>
            <a:r>
              <a:rPr lang="ar-IQ" sz="4300" dirty="0" smtClean="0"/>
              <a:t>لذلك تكون العقد فيها متقاربة نسبيا اذا ما قورنت بالنباتات السليمة من حيث الارتفاع ، كما في مرض </a:t>
            </a:r>
            <a:r>
              <a:rPr lang="ar-IQ" sz="4300" dirty="0" err="1" smtClean="0"/>
              <a:t>التقزم</a:t>
            </a:r>
            <a:r>
              <a:rPr lang="ar-IQ" sz="4300" dirty="0" smtClean="0"/>
              <a:t> في الرز الذي يسببه فايروس </a:t>
            </a:r>
            <a:r>
              <a:rPr lang="ar-IQ" sz="4300" dirty="0" err="1" smtClean="0"/>
              <a:t>التقزم</a:t>
            </a:r>
            <a:r>
              <a:rPr lang="ar-IQ" sz="4300" dirty="0" smtClean="0"/>
              <a:t>  في الرز</a:t>
            </a:r>
            <a:r>
              <a:rPr lang="en-US" sz="4300" dirty="0"/>
              <a:t>Rice Dwarf Virus </a:t>
            </a:r>
            <a:endParaRPr lang="en-US" sz="4300" dirty="0" smtClean="0"/>
          </a:p>
          <a:p>
            <a:pPr marL="0" indent="0" algn="r" rtl="1">
              <a:buNone/>
            </a:pPr>
            <a:r>
              <a:rPr lang="en-US" sz="4300" dirty="0" smtClean="0"/>
              <a:t>2- </a:t>
            </a:r>
            <a:r>
              <a:rPr lang="ar-IQ" sz="4300" dirty="0" smtClean="0"/>
              <a:t>التورد </a:t>
            </a:r>
            <a:r>
              <a:rPr lang="en-US" sz="4300" dirty="0" err="1" smtClean="0"/>
              <a:t>Rosetting</a:t>
            </a:r>
            <a:r>
              <a:rPr lang="en-US" sz="4300" dirty="0" smtClean="0"/>
              <a:t> : </a:t>
            </a:r>
          </a:p>
          <a:p>
            <a:pPr marL="0" indent="0" algn="r" rtl="1">
              <a:buNone/>
            </a:pPr>
            <a:r>
              <a:rPr lang="ar-IQ" sz="4300" dirty="0" smtClean="0"/>
              <a:t>ويحدث نتيجة قصر في طول سلاميات الأغصان والأفرع وتقاربها بسبب توقف خلاياها عن الاستطالة الطبيعية حيث تتجمع الأوراق الموجودة على السلاميات بشكل متقارب فتظهر كالزهرة كما في مرض تورد الأوراق في الورد الذي يسببه فايروس تورد الورد</a:t>
            </a:r>
            <a:r>
              <a:rPr lang="en-US" sz="4300" dirty="0" smtClean="0"/>
              <a:t> </a:t>
            </a:r>
            <a:r>
              <a:rPr lang="ar-IQ" sz="4300" dirty="0" smtClean="0"/>
              <a:t> </a:t>
            </a:r>
            <a:r>
              <a:rPr lang="en-US" sz="4300" dirty="0" smtClean="0"/>
              <a:t>Rose Rosette Virus</a:t>
            </a:r>
            <a:r>
              <a:rPr lang="ar-IQ" sz="4300" dirty="0" smtClean="0"/>
              <a:t> </a:t>
            </a:r>
            <a:endParaRPr lang="en-US" sz="4300" dirty="0" smtClean="0"/>
          </a:p>
          <a:p>
            <a:pPr marL="0" indent="0" algn="r" rtl="1">
              <a:buNone/>
            </a:pPr>
            <a:r>
              <a:rPr lang="en-US" sz="4300" dirty="0" smtClean="0"/>
              <a:t> </a:t>
            </a:r>
          </a:p>
          <a:p>
            <a:pPr marL="0" indent="0" algn="r" rtl="1">
              <a:buNone/>
            </a:pPr>
            <a:r>
              <a:rPr lang="en-US" sz="4300" b="1" dirty="0" smtClean="0"/>
              <a:t> </a:t>
            </a:r>
          </a:p>
          <a:p>
            <a:pPr marL="0" indent="0" algn="r" rtl="1">
              <a:buNone/>
            </a:pPr>
            <a:r>
              <a:rPr lang="ar-IQ" sz="4300" b="1" dirty="0" smtClean="0"/>
              <a:t> </a:t>
            </a:r>
          </a:p>
          <a:p>
            <a:pPr marL="0" indent="0">
              <a:buNone/>
            </a:pPr>
            <a:endParaRPr lang="en-US" dirty="0"/>
          </a:p>
        </p:txBody>
      </p:sp>
    </p:spTree>
    <p:extLst>
      <p:ext uri="{BB962C8B-B14F-4D97-AF65-F5344CB8AC3E}">
        <p14:creationId xmlns:p14="http://schemas.microsoft.com/office/powerpoint/2010/main" val="3721628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480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8021" y="4818051"/>
            <a:ext cx="4572000" cy="646331"/>
          </a:xfrm>
          <a:prstGeom prst="rect">
            <a:avLst/>
          </a:prstGeom>
        </p:spPr>
        <p:txBody>
          <a:bodyPr>
            <a:spAutoFit/>
          </a:bodyPr>
          <a:lstStyle/>
          <a:p>
            <a:pPr algn="ctr" rtl="1"/>
            <a:r>
              <a:rPr lang="ar-IQ" b="1" dirty="0"/>
              <a:t>مرض تورد الأوراق في الورد الذي يسببه فايروس تورد الورد  </a:t>
            </a:r>
            <a:r>
              <a:rPr lang="en-US" b="1" dirty="0"/>
              <a:t>Rose Rosette Virus </a:t>
            </a:r>
          </a:p>
        </p:txBody>
      </p:sp>
      <p:sp>
        <p:nvSpPr>
          <p:cNvPr id="5" name="مستطيل 4"/>
          <p:cNvSpPr/>
          <p:nvPr/>
        </p:nvSpPr>
        <p:spPr>
          <a:xfrm>
            <a:off x="4539916" y="4859844"/>
            <a:ext cx="4572000" cy="646331"/>
          </a:xfrm>
          <a:prstGeom prst="rect">
            <a:avLst/>
          </a:prstGeom>
        </p:spPr>
        <p:txBody>
          <a:bodyPr>
            <a:spAutoFit/>
          </a:bodyPr>
          <a:lstStyle/>
          <a:p>
            <a:pPr algn="ctr" rtl="1"/>
            <a:r>
              <a:rPr lang="ar-IQ" b="1" dirty="0"/>
              <a:t>مرض </a:t>
            </a:r>
            <a:r>
              <a:rPr lang="ar-IQ" b="1" dirty="0" err="1"/>
              <a:t>التقزم</a:t>
            </a:r>
            <a:r>
              <a:rPr lang="ar-IQ" b="1" dirty="0"/>
              <a:t> في الرز الذي يسببه فايروس </a:t>
            </a:r>
            <a:r>
              <a:rPr lang="ar-IQ" b="1" dirty="0" err="1"/>
              <a:t>التقزم</a:t>
            </a:r>
            <a:r>
              <a:rPr lang="ar-IQ" b="1" dirty="0"/>
              <a:t>  في الرز</a:t>
            </a:r>
            <a:r>
              <a:rPr lang="en-US" b="1" dirty="0"/>
              <a:t>Rice Dwarf Virus</a:t>
            </a:r>
            <a:r>
              <a:rPr lang="en-US" dirty="0"/>
              <a:t> </a:t>
            </a:r>
          </a:p>
        </p:txBody>
      </p:sp>
    </p:spTree>
    <p:extLst>
      <p:ext uri="{BB962C8B-B14F-4D97-AF65-F5344CB8AC3E}">
        <p14:creationId xmlns:p14="http://schemas.microsoft.com/office/powerpoint/2010/main" val="124469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92500" lnSpcReduction="10000"/>
          </a:bodyPr>
          <a:lstStyle/>
          <a:p>
            <a:pPr marL="0" indent="0" algn="r" rtl="1">
              <a:buNone/>
            </a:pPr>
            <a:r>
              <a:rPr lang="ar-IQ" dirty="0"/>
              <a:t>رابعا – الأعراض الناجمة عن زيادة في معدل نمو الأنسجة</a:t>
            </a:r>
          </a:p>
          <a:p>
            <a:pPr marL="0" indent="0" algn="r" rtl="1">
              <a:buNone/>
            </a:pPr>
            <a:r>
              <a:rPr lang="ar-IQ" dirty="0"/>
              <a:t>وهنا تبدو الأعراض معاكسة للحالة السابقة (ثالثا) حيث يحدث انقسام سريع وغير منتظم في خلايا النسيج النباتي فيزداد عددها </a:t>
            </a:r>
            <a:r>
              <a:rPr lang="en-US" dirty="0"/>
              <a:t>Hyperplasia </a:t>
            </a:r>
            <a:r>
              <a:rPr lang="ar-IQ" dirty="0"/>
              <a:t>ويتضخم حجمها </a:t>
            </a:r>
            <a:r>
              <a:rPr lang="en-US" dirty="0"/>
              <a:t>Hypertrophy </a:t>
            </a:r>
            <a:r>
              <a:rPr lang="ar-IQ" dirty="0"/>
              <a:t>بسبب إصابة النبات ببعض المسببات المرضية التي تعمل على تحفيز خلايا أنسجة النبات على الزيادة غير الطبيعية مما يؤدي الى ظهور نمو غير طبيعي على النبات ، ومن هذه الأعراض ما يأتي :</a:t>
            </a:r>
          </a:p>
          <a:p>
            <a:pPr marL="0" indent="0" algn="r" rtl="1">
              <a:buNone/>
            </a:pPr>
            <a:r>
              <a:rPr lang="ar-IQ" dirty="0"/>
              <a:t>1- الأورام </a:t>
            </a:r>
            <a:r>
              <a:rPr lang="en-US" dirty="0"/>
              <a:t>Tumors :</a:t>
            </a:r>
          </a:p>
          <a:p>
            <a:pPr marL="0" indent="0" algn="r" rtl="1">
              <a:buNone/>
            </a:pPr>
            <a:r>
              <a:rPr lang="ar-IQ" dirty="0"/>
              <a:t>وهي عبارة عن </a:t>
            </a:r>
            <a:r>
              <a:rPr lang="ar-IQ" dirty="0" err="1"/>
              <a:t>نموات</a:t>
            </a:r>
            <a:r>
              <a:rPr lang="ar-IQ" dirty="0"/>
              <a:t> شاذة او انتفاخات موضعية على أجزاء النبات المصاب ، تنشأ نتيجة انقسام الخلايا بصورة متكررة وتضخمها بصورة غير طبيعية ، وهذه الأورام تأخذ أشكالا مختلفة فقد تظهر على قواعد السيقان فتسمى تدرنات </a:t>
            </a:r>
            <a:r>
              <a:rPr lang="en-US" dirty="0"/>
              <a:t>Galls </a:t>
            </a:r>
            <a:r>
              <a:rPr lang="ar-IQ" dirty="0"/>
              <a:t>كما في مرض التدرن التاجي الذي تسببه البكتيريا </a:t>
            </a:r>
            <a:r>
              <a:rPr lang="en-US" i="1" dirty="0" smtClean="0"/>
              <a:t>Agrobacterium</a:t>
            </a:r>
            <a:r>
              <a:rPr lang="en-US" dirty="0" smtClean="0"/>
              <a:t> </a:t>
            </a:r>
            <a:r>
              <a:rPr lang="en-US" dirty="0"/>
              <a:t>، </a:t>
            </a:r>
            <a:r>
              <a:rPr lang="ar-IQ" dirty="0"/>
              <a:t>او قد تظهر على الجذور بشكل تعقد </a:t>
            </a:r>
            <a:r>
              <a:rPr lang="en-US" dirty="0"/>
              <a:t>Knot </a:t>
            </a:r>
            <a:r>
              <a:rPr lang="ar-IQ" dirty="0"/>
              <a:t>كما في مرض تعقد الجذور الذي تسببه </a:t>
            </a:r>
            <a:r>
              <a:rPr lang="ar-IQ" dirty="0" err="1"/>
              <a:t>النيماتودا</a:t>
            </a:r>
            <a:r>
              <a:rPr lang="ar-IQ" dirty="0"/>
              <a:t> </a:t>
            </a:r>
            <a:r>
              <a:rPr lang="en-US" i="1" dirty="0" err="1"/>
              <a:t>Meloidogyn</a:t>
            </a:r>
            <a:r>
              <a:rPr lang="en-US" i="1" dirty="0"/>
              <a:t> </a:t>
            </a:r>
            <a:r>
              <a:rPr lang="en-US" i="1" dirty="0" err="1"/>
              <a:t>sp</a:t>
            </a:r>
            <a:r>
              <a:rPr lang="en-US" i="1" dirty="0"/>
              <a:t> </a:t>
            </a:r>
            <a:r>
              <a:rPr lang="en-US" dirty="0"/>
              <a:t>.</a:t>
            </a:r>
          </a:p>
          <a:p>
            <a:pPr marL="0" indent="0" algn="r" rtl="1">
              <a:buNone/>
            </a:pPr>
            <a:r>
              <a:rPr lang="en-US" dirty="0"/>
              <a:t> </a:t>
            </a:r>
          </a:p>
        </p:txBody>
      </p:sp>
    </p:spTree>
    <p:extLst>
      <p:ext uri="{BB962C8B-B14F-4D97-AF65-F5344CB8AC3E}">
        <p14:creationId xmlns:p14="http://schemas.microsoft.com/office/powerpoint/2010/main" val="113081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874" y="0"/>
            <a:ext cx="480060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791199" y="5243246"/>
            <a:ext cx="3352801" cy="707886"/>
          </a:xfrm>
          <a:prstGeom prst="rect">
            <a:avLst/>
          </a:prstGeom>
        </p:spPr>
        <p:txBody>
          <a:bodyPr wrap="square">
            <a:spAutoFit/>
          </a:bodyPr>
          <a:lstStyle/>
          <a:p>
            <a:pPr algn="ctr" rtl="1"/>
            <a:r>
              <a:rPr lang="ar-IQ" sz="2000" b="1" dirty="0" smtClean="0"/>
              <a:t>الاورام التي تسببها البكتريا </a:t>
            </a:r>
            <a:r>
              <a:rPr lang="en-US" sz="2000" b="1" i="1" dirty="0" smtClean="0"/>
              <a:t>Agrobacterium</a:t>
            </a:r>
            <a:r>
              <a:rPr lang="ar-IQ" sz="2000" b="1" i="1" dirty="0" smtClean="0"/>
              <a:t> </a:t>
            </a:r>
            <a:endParaRPr lang="en-US" sz="2000" b="1" i="1"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4724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457200" y="5304801"/>
            <a:ext cx="3505200" cy="707886"/>
          </a:xfrm>
          <a:prstGeom prst="rect">
            <a:avLst/>
          </a:prstGeom>
        </p:spPr>
        <p:txBody>
          <a:bodyPr wrap="square">
            <a:spAutoFit/>
          </a:bodyPr>
          <a:lstStyle/>
          <a:p>
            <a:pPr algn="ctr" rtl="1"/>
            <a:r>
              <a:rPr lang="ar-IQ" sz="2000" b="1" dirty="0" smtClean="0"/>
              <a:t>العقد على الجذور التي تسببها </a:t>
            </a:r>
            <a:r>
              <a:rPr lang="ar-IQ" sz="2000" b="1" dirty="0" err="1" smtClean="0"/>
              <a:t>النيماتودا</a:t>
            </a:r>
            <a:r>
              <a:rPr lang="ar-IQ" sz="2000" b="1" dirty="0" smtClean="0"/>
              <a:t> </a:t>
            </a:r>
            <a:r>
              <a:rPr lang="en-US" sz="2000" i="1" dirty="0" err="1" smtClean="0"/>
              <a:t>Meloidogyn</a:t>
            </a:r>
            <a:r>
              <a:rPr lang="en-US" sz="2000" dirty="0" err="1" smtClean="0"/>
              <a:t>e</a:t>
            </a:r>
            <a:r>
              <a:rPr lang="en-US" sz="2000" dirty="0" smtClean="0"/>
              <a:t> </a:t>
            </a:r>
            <a:endParaRPr lang="en-US" sz="2000" dirty="0"/>
          </a:p>
        </p:txBody>
      </p:sp>
    </p:spTree>
    <p:extLst>
      <p:ext uri="{BB962C8B-B14F-4D97-AF65-F5344CB8AC3E}">
        <p14:creationId xmlns:p14="http://schemas.microsoft.com/office/powerpoint/2010/main" val="183492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92500" lnSpcReduction="10000"/>
          </a:bodyPr>
          <a:lstStyle/>
          <a:p>
            <a:pPr marL="0" indent="0" algn="r" rtl="1">
              <a:buNone/>
            </a:pPr>
            <a:r>
              <a:rPr lang="ar-IQ" dirty="0"/>
              <a:t>2- تجعد الأوراق </a:t>
            </a:r>
            <a:r>
              <a:rPr lang="en-US" dirty="0"/>
              <a:t>Leaf Curl :</a:t>
            </a:r>
          </a:p>
          <a:p>
            <a:pPr marL="0" indent="0" algn="r" rtl="1">
              <a:buNone/>
            </a:pPr>
            <a:r>
              <a:rPr lang="ar-IQ" dirty="0"/>
              <a:t>وهو نوع آخر من النمو وتضخم الأنسجة حيث تحصل زيادة في نمو سطح واحد من الورقة دون الآخر مما يؤدي إلى التفاف وتجعد الورقة كما في مرض تجعد أوراق الخوخ الذي </a:t>
            </a:r>
            <a:r>
              <a:rPr lang="ar-IQ" dirty="0" smtClean="0"/>
              <a:t>يسببه الفطر </a:t>
            </a:r>
            <a:r>
              <a:rPr lang="en-US" i="1" dirty="0" err="1"/>
              <a:t>Taphrina</a:t>
            </a:r>
            <a:r>
              <a:rPr lang="en-US" i="1" dirty="0"/>
              <a:t> </a:t>
            </a:r>
            <a:r>
              <a:rPr lang="en-US" i="1" dirty="0" err="1" smtClean="0"/>
              <a:t>deformans</a:t>
            </a:r>
            <a:endParaRPr lang="en-US" i="1" dirty="0"/>
          </a:p>
          <a:p>
            <a:pPr marL="0" indent="0" algn="r" rtl="1">
              <a:buNone/>
            </a:pPr>
            <a:r>
              <a:rPr lang="en-US" i="1" dirty="0"/>
              <a:t> </a:t>
            </a:r>
          </a:p>
          <a:p>
            <a:pPr marL="0" indent="0" algn="r" rtl="1">
              <a:buNone/>
            </a:pPr>
            <a:r>
              <a:rPr lang="en-US" dirty="0"/>
              <a:t>3- </a:t>
            </a:r>
            <a:r>
              <a:rPr lang="ar-IQ" dirty="0"/>
              <a:t>الجرب </a:t>
            </a:r>
            <a:r>
              <a:rPr lang="en-US" dirty="0"/>
              <a:t>Scab :</a:t>
            </a:r>
          </a:p>
          <a:p>
            <a:pPr marL="0" indent="0" algn="r" rtl="1">
              <a:buNone/>
            </a:pPr>
            <a:r>
              <a:rPr lang="ar-IQ" dirty="0"/>
              <a:t>وهو عبارة عن بقع قشرية ميتة محددة النمو مرتفعة وخشنة الملمس ، تنشأ عادة من نمو زائد غير طبيعي للأنسجة السطحية للأوراق او الثمار أو الدرنات ، والتي تتشقق فتصبح ذات تركيب فليني كلما تقدمت الإصابة مثل مرض جرب التفاح الذي يسببه الفطر </a:t>
            </a:r>
            <a:r>
              <a:rPr lang="en-US" i="1" dirty="0" err="1"/>
              <a:t>Venturia</a:t>
            </a:r>
            <a:r>
              <a:rPr lang="en-US" i="1" dirty="0"/>
              <a:t> </a:t>
            </a:r>
            <a:r>
              <a:rPr lang="en-US" i="1" dirty="0" err="1"/>
              <a:t>inaequalis</a:t>
            </a:r>
            <a:endParaRPr lang="en-US" i="1" dirty="0"/>
          </a:p>
          <a:p>
            <a:pPr marL="0" indent="0" algn="r" rtl="1">
              <a:buNone/>
            </a:pPr>
            <a:r>
              <a:rPr lang="en-US" dirty="0"/>
              <a:t>4- </a:t>
            </a:r>
            <a:r>
              <a:rPr lang="ar-IQ" dirty="0"/>
              <a:t>الاستطالة </a:t>
            </a:r>
            <a:r>
              <a:rPr lang="en-US" dirty="0"/>
              <a:t>Elongation</a:t>
            </a:r>
          </a:p>
          <a:p>
            <a:pPr marL="0" indent="0" algn="r" rtl="1">
              <a:buNone/>
            </a:pPr>
            <a:r>
              <a:rPr lang="ar-IQ" dirty="0"/>
              <a:t>وهي الزيادة الحاصلة في طول خلايا الأنسجة المصابة عن المعدل الطبيعي والتي تؤدي بدورها الى استطالة العقد او الساق بصورة غير طبيعية ، ويعزى سبب زيادة الطول الى هرمون </a:t>
            </a:r>
            <a:r>
              <a:rPr lang="ar-IQ" dirty="0" err="1"/>
              <a:t>الجبريلين</a:t>
            </a:r>
            <a:r>
              <a:rPr lang="ar-IQ" dirty="0"/>
              <a:t> الذي يفرزه المسبب المرضي فيحفز خلايا النبات على الاستطالة.</a:t>
            </a:r>
          </a:p>
          <a:p>
            <a:pPr marL="0" indent="0" algn="r" rtl="1">
              <a:buNone/>
            </a:pPr>
            <a:endParaRPr lang="en-US" dirty="0"/>
          </a:p>
        </p:txBody>
      </p:sp>
    </p:spTree>
    <p:extLst>
      <p:ext uri="{BB962C8B-B14F-4D97-AF65-F5344CB8AC3E}">
        <p14:creationId xmlns:p14="http://schemas.microsoft.com/office/powerpoint/2010/main" val="4066647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5979" cy="685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0" y="5688159"/>
            <a:ext cx="9004975" cy="523220"/>
          </a:xfrm>
          <a:prstGeom prst="rect">
            <a:avLst/>
          </a:prstGeom>
        </p:spPr>
        <p:txBody>
          <a:bodyPr wrap="square">
            <a:spAutoFit/>
          </a:bodyPr>
          <a:lstStyle/>
          <a:p>
            <a:pPr algn="ctr" rtl="1"/>
            <a:r>
              <a:rPr lang="ar-IQ" sz="2800" b="1" dirty="0">
                <a:solidFill>
                  <a:schemeClr val="bg1">
                    <a:lumMod val="95000"/>
                  </a:schemeClr>
                </a:solidFill>
              </a:rPr>
              <a:t>مرض تجعد أوراق الخوخ الذي يسببه </a:t>
            </a:r>
            <a:r>
              <a:rPr lang="ar-IQ" sz="2800" b="1" dirty="0" smtClean="0">
                <a:solidFill>
                  <a:schemeClr val="bg1">
                    <a:lumMod val="95000"/>
                  </a:schemeClr>
                </a:solidFill>
              </a:rPr>
              <a:t>الفطر</a:t>
            </a:r>
            <a:r>
              <a:rPr lang="en-US" sz="2800" b="1" dirty="0" smtClean="0">
                <a:solidFill>
                  <a:schemeClr val="bg1">
                    <a:lumMod val="95000"/>
                  </a:schemeClr>
                </a:solidFill>
              </a:rPr>
              <a:t> </a:t>
            </a:r>
            <a:r>
              <a:rPr lang="ar-IQ" sz="2800" b="1" dirty="0" smtClean="0">
                <a:solidFill>
                  <a:schemeClr val="bg1">
                    <a:lumMod val="95000"/>
                  </a:schemeClr>
                </a:solidFill>
              </a:rPr>
              <a:t> </a:t>
            </a:r>
            <a:r>
              <a:rPr lang="en-US" sz="2800" b="1" i="1" dirty="0" err="1">
                <a:solidFill>
                  <a:schemeClr val="bg1">
                    <a:lumMod val="95000"/>
                  </a:schemeClr>
                </a:solidFill>
              </a:rPr>
              <a:t>Taphrina</a:t>
            </a:r>
            <a:r>
              <a:rPr lang="en-US" sz="2800" b="1" i="1" dirty="0">
                <a:solidFill>
                  <a:schemeClr val="bg1">
                    <a:lumMod val="95000"/>
                  </a:schemeClr>
                </a:solidFill>
              </a:rPr>
              <a:t> </a:t>
            </a:r>
            <a:r>
              <a:rPr lang="en-US" sz="2800" b="1" i="1" dirty="0" err="1">
                <a:solidFill>
                  <a:schemeClr val="bg1">
                    <a:lumMod val="95000"/>
                  </a:schemeClr>
                </a:solidFill>
              </a:rPr>
              <a:t>deformans</a:t>
            </a:r>
            <a:endParaRPr lang="en-US" sz="2800" b="1" i="1" dirty="0">
              <a:solidFill>
                <a:schemeClr val="bg1">
                  <a:lumMod val="95000"/>
                </a:schemeClr>
              </a:solidFill>
            </a:endParaRPr>
          </a:p>
        </p:txBody>
      </p:sp>
    </p:spTree>
    <p:extLst>
      <p:ext uri="{BB962C8B-B14F-4D97-AF65-F5344CB8AC3E}">
        <p14:creationId xmlns:p14="http://schemas.microsoft.com/office/powerpoint/2010/main" val="294890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286001" y="5796409"/>
            <a:ext cx="4572000" cy="1077218"/>
          </a:xfrm>
          <a:prstGeom prst="rect">
            <a:avLst/>
          </a:prstGeom>
        </p:spPr>
        <p:txBody>
          <a:bodyPr>
            <a:spAutoFit/>
          </a:bodyPr>
          <a:lstStyle/>
          <a:p>
            <a:pPr algn="ctr" rtl="1"/>
            <a:r>
              <a:rPr lang="ar-IQ" sz="3200" b="1" dirty="0"/>
              <a:t>مرض جرب التفاح الذي يسببه الفطر </a:t>
            </a:r>
            <a:r>
              <a:rPr lang="en-US" sz="3200" b="1" i="1" dirty="0" err="1"/>
              <a:t>Venturia</a:t>
            </a:r>
            <a:r>
              <a:rPr lang="en-US" sz="3200" b="1" i="1" dirty="0"/>
              <a:t> </a:t>
            </a:r>
            <a:r>
              <a:rPr lang="en-US" sz="3200" b="1" i="1" dirty="0" err="1"/>
              <a:t>inaequalis</a:t>
            </a:r>
            <a:endParaRPr lang="en-US" sz="3200" b="1" i="1" dirty="0"/>
          </a:p>
        </p:txBody>
      </p:sp>
    </p:spTree>
    <p:extLst>
      <p:ext uri="{BB962C8B-B14F-4D97-AF65-F5344CB8AC3E}">
        <p14:creationId xmlns:p14="http://schemas.microsoft.com/office/powerpoint/2010/main" val="1924962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55000" lnSpcReduction="20000"/>
          </a:bodyPr>
          <a:lstStyle/>
          <a:p>
            <a:pPr marL="0" indent="0" algn="r" rtl="1">
              <a:buNone/>
            </a:pPr>
            <a:r>
              <a:rPr lang="ar-IQ" sz="3800" dirty="0" smtClean="0"/>
              <a:t>خامسا – أعراض الذبول </a:t>
            </a:r>
            <a:r>
              <a:rPr lang="en-US" sz="3800" dirty="0" smtClean="0"/>
              <a:t>Wilt </a:t>
            </a:r>
          </a:p>
          <a:p>
            <a:pPr marL="0" indent="0" algn="r" rtl="1">
              <a:buNone/>
            </a:pPr>
            <a:r>
              <a:rPr lang="ar-IQ" sz="3800" dirty="0" smtClean="0"/>
              <a:t>وهي حالة فقدان الحيوية والنشاط في الأوراق والأغصان وانكماشها وتدليها نتيجة لحدوث خلل في وظيفة الجذر ( امتصاص ونقل الماء الى النبات) وبالتالي فان كمية الماء التي تصل الى النبات تكون اقل من الحاجة ، لذا تحصل ظاهرة الذبول. وهي على نوعين :</a:t>
            </a:r>
          </a:p>
          <a:p>
            <a:pPr marL="0" indent="0" algn="r" rtl="1">
              <a:buNone/>
            </a:pPr>
            <a:r>
              <a:rPr lang="ar-IQ" sz="3800" dirty="0" smtClean="0"/>
              <a:t>أ‌- الذبول المتسبب عن الإصابة بالمسببات المرضية:</a:t>
            </a:r>
          </a:p>
          <a:p>
            <a:pPr marL="0" indent="0" algn="r" rtl="1">
              <a:buNone/>
            </a:pPr>
            <a:r>
              <a:rPr lang="ar-IQ" sz="3800" dirty="0" smtClean="0"/>
              <a:t> ويحدث هذا النوع من الذبول نتيجة لإصابة منطقة الأوعية الناقلة ، بالمسببات المرضية ، ولهذا النوع من الذبول عدة نظريات ،هي:</a:t>
            </a:r>
          </a:p>
          <a:p>
            <a:pPr marL="0" indent="0" algn="r" rtl="1">
              <a:buNone/>
            </a:pPr>
            <a:r>
              <a:rPr lang="ar-IQ" sz="3800" dirty="0" smtClean="0"/>
              <a:t>نظريات الذبول :</a:t>
            </a:r>
          </a:p>
          <a:p>
            <a:pPr marL="0" indent="0" algn="r" rtl="1">
              <a:buNone/>
            </a:pPr>
            <a:r>
              <a:rPr lang="ar-IQ" sz="3800" dirty="0" smtClean="0"/>
              <a:t>1- نظرية انسداد الأوعية الناقلة للماء (أوعية الخشب) ويتم ذلك كما </a:t>
            </a:r>
            <a:r>
              <a:rPr lang="ar-IQ" sz="3800" dirty="0" err="1" smtClean="0"/>
              <a:t>ياتي</a:t>
            </a:r>
            <a:r>
              <a:rPr lang="ar-IQ" sz="3800" dirty="0" smtClean="0"/>
              <a:t>:</a:t>
            </a:r>
          </a:p>
          <a:p>
            <a:pPr marL="0" indent="0" algn="r" rtl="1">
              <a:buNone/>
            </a:pPr>
            <a:r>
              <a:rPr lang="ar-IQ" sz="3800" dirty="0" smtClean="0"/>
              <a:t>أ‌- غلق الأوعية الناقلة بتراكيب الفطر الممرض مثل فطر </a:t>
            </a:r>
            <a:r>
              <a:rPr lang="en-US" sz="3800" dirty="0" err="1" smtClean="0"/>
              <a:t>Fusarium</a:t>
            </a:r>
            <a:r>
              <a:rPr lang="en-US" sz="3800" dirty="0" smtClean="0"/>
              <a:t> .</a:t>
            </a:r>
          </a:p>
          <a:p>
            <a:pPr marL="0" indent="0" algn="r" rtl="1">
              <a:buNone/>
            </a:pPr>
            <a:r>
              <a:rPr lang="ar-IQ" sz="3800" dirty="0" smtClean="0"/>
              <a:t>ب‌- غلق الأوعية الناقلة </a:t>
            </a:r>
            <a:r>
              <a:rPr lang="ar-IQ" sz="3800" dirty="0" err="1" smtClean="0"/>
              <a:t>بالثايلوسات</a:t>
            </a:r>
            <a:r>
              <a:rPr lang="ar-IQ" sz="3800" dirty="0" smtClean="0"/>
              <a:t> وهي </a:t>
            </a:r>
            <a:r>
              <a:rPr lang="ar-IQ" sz="3800" dirty="0" err="1" smtClean="0"/>
              <a:t>تثخنات</a:t>
            </a:r>
            <a:r>
              <a:rPr lang="ar-IQ" sz="3800" dirty="0" smtClean="0"/>
              <a:t> في جدار الوعاء الناقل ، تتكون نتيجة لتحفيز المسبب المرضي لجدران الوعاء الناقل على تكوينها.</a:t>
            </a:r>
          </a:p>
          <a:p>
            <a:pPr marL="0" indent="0" algn="r" rtl="1">
              <a:buNone/>
            </a:pPr>
            <a:r>
              <a:rPr lang="ar-IQ" sz="3800" dirty="0" smtClean="0"/>
              <a:t>ت‌- إفراز الأنزيمات من قبل المسبب المرضي والتي تعمل على تحلل الجدار الداخلي للأوعية الناقلة المكونة من مادة السليلوز والبكتين فتعمل هذه المواد كسدادات تغلق الأوعية الناقلة وتعيق عملية صعود الماء.</a:t>
            </a:r>
          </a:p>
          <a:p>
            <a:pPr marL="0" indent="0" algn="r" rtl="1">
              <a:buNone/>
            </a:pPr>
            <a:r>
              <a:rPr lang="ar-IQ" sz="3800" dirty="0" smtClean="0"/>
              <a:t>2- نظرية الإفرازات السامة </a:t>
            </a:r>
            <a:r>
              <a:rPr lang="en-US" sz="3800" dirty="0" smtClean="0"/>
              <a:t>Toxicity Theory </a:t>
            </a:r>
          </a:p>
          <a:p>
            <a:pPr marL="0" indent="0" algn="r" rtl="1">
              <a:buNone/>
            </a:pPr>
            <a:r>
              <a:rPr lang="ar-IQ" sz="3800" dirty="0" smtClean="0"/>
              <a:t>حيث ان المسبب المرضي يقوم بفرز مواد سامة تقتل الأوعية الناقلة مثل الفطر </a:t>
            </a:r>
            <a:r>
              <a:rPr lang="en-US" sz="3800" dirty="0" err="1" smtClean="0"/>
              <a:t>Fusarium</a:t>
            </a:r>
            <a:r>
              <a:rPr lang="en-US" sz="3800" dirty="0" smtClean="0"/>
              <a:t> </a:t>
            </a:r>
            <a:r>
              <a:rPr lang="ar-IQ" sz="3800" dirty="0" smtClean="0"/>
              <a:t>الذي يفرز المادة السامة </a:t>
            </a:r>
            <a:r>
              <a:rPr lang="ar-IQ" sz="3800" dirty="0" err="1" smtClean="0"/>
              <a:t>فيوزاريك</a:t>
            </a:r>
            <a:r>
              <a:rPr lang="ar-IQ" sz="3800" dirty="0" smtClean="0"/>
              <a:t> اسيد </a:t>
            </a:r>
            <a:r>
              <a:rPr lang="en-US" sz="3800" dirty="0" err="1" smtClean="0"/>
              <a:t>Fusaric</a:t>
            </a:r>
            <a:r>
              <a:rPr lang="en-US" sz="3800" dirty="0" smtClean="0"/>
              <a:t> acid </a:t>
            </a:r>
            <a:r>
              <a:rPr lang="ar-IQ" sz="3800" dirty="0" smtClean="0"/>
              <a:t>التي تسبب ذبول النبات.</a:t>
            </a:r>
          </a:p>
          <a:p>
            <a:pPr marL="0" indent="0" algn="r" rtl="1">
              <a:buNone/>
            </a:pPr>
            <a:r>
              <a:rPr lang="ar-IQ" dirty="0" smtClean="0"/>
              <a:t> </a:t>
            </a:r>
          </a:p>
          <a:p>
            <a:pPr marL="0" indent="0" algn="r" rtl="1">
              <a:buNone/>
            </a:pPr>
            <a:r>
              <a:rPr lang="ar-IQ" dirty="0" smtClean="0"/>
              <a:t> </a:t>
            </a:r>
          </a:p>
          <a:p>
            <a:pPr marL="0" indent="0" algn="r" rtl="1">
              <a:buNone/>
            </a:pPr>
            <a:r>
              <a:rPr lang="ar-IQ" dirty="0" smtClean="0"/>
              <a:t> </a:t>
            </a:r>
          </a:p>
        </p:txBody>
      </p:sp>
    </p:spTree>
    <p:extLst>
      <p:ext uri="{BB962C8B-B14F-4D97-AF65-F5344CB8AC3E}">
        <p14:creationId xmlns:p14="http://schemas.microsoft.com/office/powerpoint/2010/main" val="3014483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lstStyle/>
          <a:p>
            <a:pPr marL="0" indent="0" algn="ctr" rtl="1">
              <a:buNone/>
            </a:pPr>
            <a:r>
              <a:rPr lang="ar-IQ" dirty="0"/>
              <a:t>الأعراض والعلامات المرضية </a:t>
            </a:r>
          </a:p>
          <a:p>
            <a:pPr marL="0" indent="0" algn="r" rtl="1">
              <a:buNone/>
            </a:pPr>
            <a:r>
              <a:rPr lang="ar-IQ" sz="2800" dirty="0"/>
              <a:t>تعتبر دراسة الأعراض و العلامات المرضية من الأمور المهمة جدا في عملية تشخيص المسبب المرضي وبالتالي تحديد الطرق المناسبة لمقاومته والحد من انتشاره</a:t>
            </a:r>
            <a:r>
              <a:rPr lang="ar-IQ" sz="2800" dirty="0" smtClean="0"/>
              <a:t>.</a:t>
            </a:r>
          </a:p>
          <a:p>
            <a:pPr marL="0" indent="0" algn="r" rtl="1">
              <a:buNone/>
            </a:pPr>
            <a:r>
              <a:rPr lang="ar-IQ" sz="2800" dirty="0" smtClean="0"/>
              <a:t> </a:t>
            </a:r>
            <a:r>
              <a:rPr lang="ar-IQ" sz="2800" dirty="0"/>
              <a:t>ويمكن تشخيص المرض حقليا عن طريق ملاحظة العلامات والأعراض المرضية </a:t>
            </a:r>
            <a:r>
              <a:rPr lang="ar-IQ" sz="2800" dirty="0" smtClean="0"/>
              <a:t>, </a:t>
            </a:r>
            <a:r>
              <a:rPr lang="ar-IQ" sz="2800" dirty="0"/>
              <a:t>وهذا يتم من قبل مختصين في هذا المجال ولكن بسبب تشابه الأعراض المرضية للعديد من الأمراض النباتية فمن الضروري جدا دراسة الأعراض والعلامات المرضية مختبريا لتشخيص الحالة المرضية للنبات والتعرف على المسبب المرضي بصورة أكيدة ودقيقة </a:t>
            </a:r>
          </a:p>
          <a:p>
            <a:pPr marL="0" indent="0">
              <a:buNone/>
            </a:pPr>
            <a:endParaRPr lang="en-US" dirty="0"/>
          </a:p>
        </p:txBody>
      </p:sp>
    </p:spTree>
    <p:extLst>
      <p:ext uri="{BB962C8B-B14F-4D97-AF65-F5344CB8AC3E}">
        <p14:creationId xmlns:p14="http://schemas.microsoft.com/office/powerpoint/2010/main" val="745622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968" y="0"/>
            <a:ext cx="6858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72" y="0"/>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94366" y="5638800"/>
            <a:ext cx="7286097" cy="523220"/>
          </a:xfrm>
          <a:prstGeom prst="rect">
            <a:avLst/>
          </a:prstGeom>
        </p:spPr>
        <p:txBody>
          <a:bodyPr wrap="none">
            <a:spAutoFit/>
          </a:bodyPr>
          <a:lstStyle/>
          <a:p>
            <a:pPr algn="r" rtl="1"/>
            <a:r>
              <a:rPr lang="ar-IQ" sz="2800" b="1" dirty="0"/>
              <a:t>أعراض </a:t>
            </a:r>
            <a:r>
              <a:rPr lang="ar-IQ" sz="2800" b="1" dirty="0" smtClean="0"/>
              <a:t>الذبول</a:t>
            </a:r>
            <a:r>
              <a:rPr lang="en-US" sz="2800" b="1" dirty="0" smtClean="0"/>
              <a:t> </a:t>
            </a:r>
            <a:r>
              <a:rPr lang="ar-IQ" sz="2800" b="1" dirty="0" smtClean="0"/>
              <a:t>التي يسببها الفطر </a:t>
            </a:r>
            <a:r>
              <a:rPr lang="en-US" sz="2800" b="1" i="1" dirty="0" err="1" smtClean="0"/>
              <a:t>Fusarium</a:t>
            </a:r>
            <a:r>
              <a:rPr lang="en-US" sz="2800" b="1" i="1" dirty="0" smtClean="0"/>
              <a:t> </a:t>
            </a:r>
            <a:r>
              <a:rPr lang="en-US" sz="2800" b="1" i="1" dirty="0" err="1" smtClean="0"/>
              <a:t>oxysporum</a:t>
            </a:r>
            <a:r>
              <a:rPr lang="en-US" sz="2800" b="1" i="1" dirty="0" smtClean="0"/>
              <a:t> </a:t>
            </a:r>
            <a:endParaRPr lang="en-US" sz="2800" b="1" i="1" dirty="0"/>
          </a:p>
        </p:txBody>
      </p:sp>
    </p:spTree>
    <p:extLst>
      <p:ext uri="{BB962C8B-B14F-4D97-AF65-F5344CB8AC3E}">
        <p14:creationId xmlns:p14="http://schemas.microsoft.com/office/powerpoint/2010/main" val="3595809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926"/>
            <a:ext cx="7696200" cy="672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520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92500" lnSpcReduction="10000"/>
          </a:bodyPr>
          <a:lstStyle/>
          <a:p>
            <a:pPr marL="0" indent="0" algn="ctr" rtl="1">
              <a:buNone/>
            </a:pPr>
            <a:r>
              <a:rPr lang="ar-IQ" dirty="0" smtClean="0"/>
              <a:t>العلامـــــــات المرضية </a:t>
            </a:r>
            <a:r>
              <a:rPr lang="en-US" dirty="0" smtClean="0"/>
              <a:t>Diseases Signs</a:t>
            </a:r>
          </a:p>
          <a:p>
            <a:pPr marL="0" indent="0" algn="r" rtl="1">
              <a:buNone/>
            </a:pPr>
            <a:r>
              <a:rPr lang="en-US" dirty="0" smtClean="0"/>
              <a:t> </a:t>
            </a:r>
          </a:p>
          <a:p>
            <a:pPr marL="0" indent="0" algn="r" rtl="1">
              <a:buNone/>
            </a:pPr>
            <a:r>
              <a:rPr lang="ar-IQ" dirty="0" smtClean="0">
                <a:solidFill>
                  <a:srgbClr val="FF0000"/>
                </a:solidFill>
              </a:rPr>
              <a:t>ويقصد بها وجود طفيلي المرض (المسبب المرضي) نفسه سواء كان فطرا أو بكتيريا أو </a:t>
            </a:r>
            <a:r>
              <a:rPr lang="ar-IQ" dirty="0" err="1" smtClean="0">
                <a:solidFill>
                  <a:srgbClr val="FF0000"/>
                </a:solidFill>
              </a:rPr>
              <a:t>نيماتودا</a:t>
            </a:r>
            <a:r>
              <a:rPr lang="ar-IQ" dirty="0" smtClean="0">
                <a:solidFill>
                  <a:srgbClr val="FF0000"/>
                </a:solidFill>
              </a:rPr>
              <a:t> بأي تركيب من تراكيب المسبب المرضي الجنسية أو الخضرية</a:t>
            </a:r>
            <a:r>
              <a:rPr lang="en-US" dirty="0">
                <a:solidFill>
                  <a:srgbClr val="FF0000"/>
                </a:solidFill>
              </a:rPr>
              <a:t> </a:t>
            </a:r>
            <a:r>
              <a:rPr lang="ar-IQ" dirty="0" smtClean="0">
                <a:solidFill>
                  <a:srgbClr val="FF0000"/>
                </a:solidFill>
              </a:rPr>
              <a:t>( </a:t>
            </a:r>
            <a:r>
              <a:rPr lang="ar-IQ" dirty="0" err="1" smtClean="0">
                <a:solidFill>
                  <a:srgbClr val="FF0000"/>
                </a:solidFill>
              </a:rPr>
              <a:t>اللاجنسية</a:t>
            </a:r>
            <a:r>
              <a:rPr lang="ar-IQ" dirty="0" smtClean="0">
                <a:solidFill>
                  <a:srgbClr val="FF0000"/>
                </a:solidFill>
              </a:rPr>
              <a:t> ) داخل أو على أنسجة النبات العائل</a:t>
            </a:r>
            <a:r>
              <a:rPr lang="ar-IQ" dirty="0" smtClean="0"/>
              <a:t>.</a:t>
            </a:r>
          </a:p>
          <a:p>
            <a:pPr marL="0" indent="0" algn="r" rtl="1">
              <a:buNone/>
            </a:pPr>
            <a:r>
              <a:rPr lang="ar-IQ" dirty="0" smtClean="0"/>
              <a:t>1- التفحم </a:t>
            </a:r>
            <a:r>
              <a:rPr lang="en-US" dirty="0" smtClean="0"/>
              <a:t>Smut : </a:t>
            </a:r>
            <a:r>
              <a:rPr lang="ar-IQ" dirty="0" smtClean="0"/>
              <a:t>وهي علامات مرضية بشكل كتل </a:t>
            </a:r>
            <a:r>
              <a:rPr lang="ar-IQ" dirty="0" err="1" smtClean="0"/>
              <a:t>تفحمية</a:t>
            </a:r>
            <a:r>
              <a:rPr lang="ar-IQ" dirty="0" smtClean="0"/>
              <a:t> سوداء وهي عبارة عن جراثيم الفطر الممرض كما في أمراض التفحم</a:t>
            </a:r>
          </a:p>
          <a:p>
            <a:pPr marL="0" indent="0" algn="r" rtl="1">
              <a:buNone/>
            </a:pPr>
            <a:r>
              <a:rPr lang="ar-IQ" dirty="0" smtClean="0"/>
              <a:t>2- الصدأ </a:t>
            </a:r>
            <a:r>
              <a:rPr lang="en-US" dirty="0" smtClean="0"/>
              <a:t>Rust : </a:t>
            </a:r>
            <a:r>
              <a:rPr lang="ar-IQ" dirty="0" smtClean="0"/>
              <a:t>وهي عبارة عن بثرات بشكل </a:t>
            </a:r>
            <a:r>
              <a:rPr lang="ar-IQ" dirty="0" err="1" smtClean="0"/>
              <a:t>نموات</a:t>
            </a:r>
            <a:r>
              <a:rPr lang="ar-IQ" dirty="0" smtClean="0"/>
              <a:t> بارزة بمساحات صغيرة على سطح النبات المصاب تشبه صدأ الحديد وهي عبارة عن جراثيم الفطر الممرض كما في أصداء الحنطة والشعير.</a:t>
            </a:r>
          </a:p>
          <a:p>
            <a:pPr marL="0" indent="0" algn="r" rtl="1">
              <a:buNone/>
            </a:pPr>
            <a:r>
              <a:rPr lang="ar-IQ" dirty="0" smtClean="0"/>
              <a:t>3- البياض </a:t>
            </a:r>
            <a:r>
              <a:rPr lang="en-US" dirty="0" smtClean="0"/>
              <a:t>Mildew : </a:t>
            </a:r>
            <a:r>
              <a:rPr lang="ar-IQ" dirty="0" smtClean="0"/>
              <a:t>وهو عبارة عن </a:t>
            </a:r>
            <a:r>
              <a:rPr lang="ar-IQ" dirty="0" err="1" smtClean="0"/>
              <a:t>نموات</a:t>
            </a:r>
            <a:r>
              <a:rPr lang="ar-IQ" dirty="0" smtClean="0"/>
              <a:t> </a:t>
            </a:r>
            <a:r>
              <a:rPr lang="ar-IQ" dirty="0" err="1" smtClean="0"/>
              <a:t>دقيقية</a:t>
            </a:r>
            <a:r>
              <a:rPr lang="ar-IQ" dirty="0" smtClean="0"/>
              <a:t> لجراثيم الفطر الممرض تغطي الأوراق والأغصان ويكون أما بشكل بياض دقيقي </a:t>
            </a:r>
            <a:r>
              <a:rPr lang="en-US" dirty="0" smtClean="0"/>
              <a:t>Powdery Mildew </a:t>
            </a:r>
            <a:r>
              <a:rPr lang="ar-IQ" dirty="0" smtClean="0"/>
              <a:t>ابيض اللون أو بياض زغبي </a:t>
            </a:r>
            <a:r>
              <a:rPr lang="en-US" dirty="0" smtClean="0"/>
              <a:t> Downy Mildew </a:t>
            </a:r>
            <a:r>
              <a:rPr lang="ar-IQ" dirty="0" smtClean="0"/>
              <a:t>رمادي اللون</a:t>
            </a:r>
          </a:p>
          <a:p>
            <a:pPr marL="0" indent="0">
              <a:buNone/>
            </a:pPr>
            <a:endParaRPr lang="en-US" dirty="0"/>
          </a:p>
        </p:txBody>
      </p:sp>
    </p:spTree>
    <p:extLst>
      <p:ext uri="{BB962C8B-B14F-4D97-AF65-F5344CB8AC3E}">
        <p14:creationId xmlns:p14="http://schemas.microsoft.com/office/powerpoint/2010/main" val="3580986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82"/>
            <a:ext cx="4876800" cy="428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1238403" y="4301494"/>
            <a:ext cx="1234633" cy="369332"/>
          </a:xfrm>
          <a:prstGeom prst="rect">
            <a:avLst/>
          </a:prstGeom>
        </p:spPr>
        <p:txBody>
          <a:bodyPr wrap="none">
            <a:spAutoFit/>
          </a:bodyPr>
          <a:lstStyle/>
          <a:p>
            <a:r>
              <a:rPr lang="ar-IQ" b="1" dirty="0"/>
              <a:t>أمراض التفحم</a:t>
            </a:r>
          </a:p>
        </p:txBody>
      </p:sp>
      <p:sp>
        <p:nvSpPr>
          <p:cNvPr id="5" name="مستطيل 4"/>
          <p:cNvSpPr/>
          <p:nvPr/>
        </p:nvSpPr>
        <p:spPr>
          <a:xfrm>
            <a:off x="5658724" y="4419600"/>
            <a:ext cx="2167581" cy="369332"/>
          </a:xfrm>
          <a:prstGeom prst="rect">
            <a:avLst/>
          </a:prstGeom>
        </p:spPr>
        <p:txBody>
          <a:bodyPr wrap="none">
            <a:spAutoFit/>
          </a:bodyPr>
          <a:lstStyle/>
          <a:p>
            <a:pPr algn="r" rtl="1"/>
            <a:r>
              <a:rPr lang="ar-IQ" b="1" dirty="0" smtClean="0"/>
              <a:t>مرض الصدأ على الحنطة </a:t>
            </a:r>
            <a:r>
              <a:rPr lang="ar-IQ" dirty="0" smtClean="0"/>
              <a:t> </a:t>
            </a:r>
            <a:endParaRPr lang="en-US"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20781"/>
            <a:ext cx="4627418" cy="428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521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438" y="0"/>
            <a:ext cx="498056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346"/>
            <a:ext cx="4556729" cy="371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943600" y="3886200"/>
            <a:ext cx="1857047" cy="369332"/>
          </a:xfrm>
          <a:prstGeom prst="rect">
            <a:avLst/>
          </a:prstGeom>
        </p:spPr>
        <p:txBody>
          <a:bodyPr wrap="none">
            <a:spAutoFit/>
          </a:bodyPr>
          <a:lstStyle/>
          <a:p>
            <a:r>
              <a:rPr lang="en-US" b="1" dirty="0"/>
              <a:t>Powdery Mildew </a:t>
            </a:r>
          </a:p>
        </p:txBody>
      </p:sp>
      <p:sp>
        <p:nvSpPr>
          <p:cNvPr id="5" name="مستطيل 4"/>
          <p:cNvSpPr/>
          <p:nvPr/>
        </p:nvSpPr>
        <p:spPr>
          <a:xfrm>
            <a:off x="1295400" y="3886200"/>
            <a:ext cx="1682512" cy="369332"/>
          </a:xfrm>
          <a:prstGeom prst="rect">
            <a:avLst/>
          </a:prstGeom>
        </p:spPr>
        <p:txBody>
          <a:bodyPr wrap="none">
            <a:spAutoFit/>
          </a:bodyPr>
          <a:lstStyle/>
          <a:p>
            <a:r>
              <a:rPr lang="en-US" b="1" dirty="0"/>
              <a:t>Downy Mildew </a:t>
            </a:r>
          </a:p>
        </p:txBody>
      </p:sp>
    </p:spTree>
    <p:extLst>
      <p:ext uri="{BB962C8B-B14F-4D97-AF65-F5344CB8AC3E}">
        <p14:creationId xmlns:p14="http://schemas.microsoft.com/office/powerpoint/2010/main" val="4215677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3105835"/>
            <a:ext cx="9144000" cy="830997"/>
          </a:xfrm>
          <a:prstGeom prst="rect">
            <a:avLst/>
          </a:prstGeom>
        </p:spPr>
        <p:txBody>
          <a:bodyPr wrap="square">
            <a:spAutoFit/>
          </a:bodyPr>
          <a:lstStyle/>
          <a:p>
            <a:pPr algn="ctr" rtl="1"/>
            <a:r>
              <a:rPr lang="ar-IQ" sz="4800" dirty="0" smtClean="0"/>
              <a:t>شكرا لأصغائكم</a:t>
            </a:r>
            <a:endParaRPr lang="ar-IQ" sz="4800" dirty="0"/>
          </a:p>
        </p:txBody>
      </p:sp>
    </p:spTree>
    <p:extLst>
      <p:ext uri="{BB962C8B-B14F-4D97-AF65-F5344CB8AC3E}">
        <p14:creationId xmlns:p14="http://schemas.microsoft.com/office/powerpoint/2010/main" val="2449156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29374"/>
            <a:ext cx="9144000" cy="7232749"/>
          </a:xfrm>
          <a:prstGeom prst="rect">
            <a:avLst/>
          </a:prstGeom>
        </p:spPr>
        <p:txBody>
          <a:bodyPr wrap="square">
            <a:spAutoFit/>
          </a:bodyPr>
          <a:lstStyle/>
          <a:p>
            <a:pPr algn="r" rtl="1"/>
            <a:r>
              <a:rPr lang="ar-IQ" sz="2000" dirty="0" smtClean="0"/>
              <a:t> </a:t>
            </a:r>
            <a:r>
              <a:rPr lang="ar-IQ" sz="2800" dirty="0" smtClean="0"/>
              <a:t>الأعراض المرضية </a:t>
            </a:r>
          </a:p>
          <a:p>
            <a:pPr algn="r" rtl="1"/>
            <a:r>
              <a:rPr lang="ar-IQ" sz="2800" b="1" dirty="0" smtClean="0">
                <a:solidFill>
                  <a:srgbClr val="FF0000"/>
                </a:solidFill>
              </a:rPr>
              <a:t>ويقصد بها ردود الفعل او الانعكاسات التي يبديها العائل النباتي نتيجة إصابته بالمسبب المرضي او هي التغيرات الخارجية او الداخلية التي تطرأ على النبات بعد إصابته بمرض معين</a:t>
            </a:r>
            <a:r>
              <a:rPr lang="ar-IQ" sz="2800" dirty="0" smtClean="0"/>
              <a:t>. وتعتمد الأعراض على نوع المسبب المرضي ونوع النبات وعلى درجة التفاعل فيما بينهما والظروف البيئية المحيطة. وتكون الأعراض على نوعين فهي اما تظهر على جزء معين من النبات وتسمى هنا أعراضا موضعية</a:t>
            </a:r>
            <a:r>
              <a:rPr lang="en-US" sz="2800" dirty="0" smtClean="0">
                <a:solidFill>
                  <a:srgbClr val="FF0000"/>
                </a:solidFill>
              </a:rPr>
              <a:t>Locally Symptoms  </a:t>
            </a:r>
            <a:r>
              <a:rPr lang="ar-IQ" sz="2800" dirty="0" smtClean="0">
                <a:solidFill>
                  <a:srgbClr val="FF0000"/>
                </a:solidFill>
              </a:rPr>
              <a:t> </a:t>
            </a:r>
            <a:r>
              <a:rPr lang="ar-IQ" sz="2800" dirty="0" smtClean="0"/>
              <a:t>مثل أعراض التبقع ، التفاف الأوراق، موت أطراف النبات ، وجود أورام على الساق والجذور، او ان تصيب النبات بأكمله فتسمى حينئذ أعراضا جهازية</a:t>
            </a:r>
            <a:r>
              <a:rPr lang="en-US" sz="2800" dirty="0" smtClean="0">
                <a:solidFill>
                  <a:srgbClr val="FF0000"/>
                </a:solidFill>
              </a:rPr>
              <a:t>Systemic Symptoms  </a:t>
            </a:r>
            <a:r>
              <a:rPr lang="ar-IQ" sz="2800" dirty="0" smtClean="0">
                <a:solidFill>
                  <a:srgbClr val="FF0000"/>
                </a:solidFill>
              </a:rPr>
              <a:t> </a:t>
            </a:r>
            <a:r>
              <a:rPr lang="ar-IQ" sz="2800" dirty="0" smtClean="0"/>
              <a:t>مثل الاصفرار ، الذبول ، </a:t>
            </a:r>
            <a:r>
              <a:rPr lang="ar-IQ" sz="2800" dirty="0" err="1" smtClean="0"/>
              <a:t>التقزم</a:t>
            </a:r>
            <a:r>
              <a:rPr lang="ar-IQ" sz="2800" dirty="0" smtClean="0"/>
              <a:t> .</a:t>
            </a:r>
          </a:p>
          <a:p>
            <a:pPr algn="r" rtl="1"/>
            <a:r>
              <a:rPr lang="ar-IQ" sz="2400" b="1" dirty="0" smtClean="0"/>
              <a:t>ويمكن تقسيم الأعراض المرضية الى خمسة مجموعات حسب طبيعة تلك الاعراض :</a:t>
            </a:r>
          </a:p>
          <a:p>
            <a:pPr algn="r" rtl="1"/>
            <a:r>
              <a:rPr lang="ar-IQ" sz="2800" dirty="0" smtClean="0"/>
              <a:t>أولا- أعراض تغير اللون</a:t>
            </a:r>
          </a:p>
          <a:p>
            <a:pPr algn="r" rtl="1"/>
            <a:r>
              <a:rPr lang="ar-IQ" sz="2800" dirty="0" smtClean="0"/>
              <a:t>ثانيا- الأعراض الناجمة عن موت الأنسجة</a:t>
            </a:r>
          </a:p>
          <a:p>
            <a:pPr algn="r" rtl="1"/>
            <a:r>
              <a:rPr lang="ar-IQ" sz="2800" dirty="0" smtClean="0"/>
              <a:t>ثالثا- الأعراض الناجمة عن انخفاض في معدل نمو الأنسجة</a:t>
            </a:r>
          </a:p>
          <a:p>
            <a:pPr algn="r" rtl="1"/>
            <a:r>
              <a:rPr lang="ar-IQ" sz="2800" dirty="0" smtClean="0"/>
              <a:t>رابعا- الأعراض الناجمة عن زيادة في معدل نمو الأنسجة</a:t>
            </a:r>
          </a:p>
          <a:p>
            <a:pPr algn="r" rtl="1"/>
            <a:r>
              <a:rPr lang="ar-IQ" sz="2800" dirty="0" smtClean="0"/>
              <a:t>خامسا- أعراض الذبول </a:t>
            </a:r>
          </a:p>
          <a:p>
            <a:r>
              <a:rPr lang="ar-IQ" sz="2000" dirty="0" smtClean="0"/>
              <a:t> </a:t>
            </a:r>
            <a:endParaRPr lang="ar-IQ" sz="2000" dirty="0"/>
          </a:p>
        </p:txBody>
      </p:sp>
    </p:spTree>
    <p:extLst>
      <p:ext uri="{BB962C8B-B14F-4D97-AF65-F5344CB8AC3E}">
        <p14:creationId xmlns:p14="http://schemas.microsoft.com/office/powerpoint/2010/main" val="3245391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fontScale="77500" lnSpcReduction="20000"/>
          </a:bodyPr>
          <a:lstStyle/>
          <a:p>
            <a:pPr marL="0" indent="0" algn="r" rtl="1">
              <a:buNone/>
            </a:pPr>
            <a:r>
              <a:rPr lang="ar-IQ" dirty="0" smtClean="0"/>
              <a:t>أولا- أعراض تغير اللون </a:t>
            </a:r>
          </a:p>
          <a:p>
            <a:pPr marL="0" indent="0" algn="r" rtl="1">
              <a:buNone/>
            </a:pPr>
            <a:r>
              <a:rPr lang="ar-IQ" dirty="0" smtClean="0"/>
              <a:t>ونعني بذلك تغير لون الأوراق او الأجزاء النباتية الأخرى كالسيقان والأزهار نتيجة لحدوث خلل في تكوين الكلوروفيل تحدثه كائنات حية دقيقة (مسببات مرضية) او نتيجة لوجود نقص في بعض العناصر الغذائية او لأسباب أخرى.</a:t>
            </a:r>
          </a:p>
          <a:p>
            <a:pPr marL="0" indent="0" algn="r" rtl="1">
              <a:buNone/>
            </a:pPr>
            <a:r>
              <a:rPr lang="ar-IQ" dirty="0" smtClean="0"/>
              <a:t>وأعراض تغير اللون تشمل:</a:t>
            </a:r>
          </a:p>
          <a:p>
            <a:pPr marL="0" indent="0" algn="r" rtl="1">
              <a:buNone/>
            </a:pPr>
            <a:r>
              <a:rPr lang="ar-IQ" dirty="0" smtClean="0"/>
              <a:t>1- الاصفرار </a:t>
            </a:r>
            <a:r>
              <a:rPr lang="en-US" dirty="0" err="1" smtClean="0"/>
              <a:t>Chlorosis</a:t>
            </a:r>
            <a:endParaRPr lang="en-US" dirty="0" smtClean="0"/>
          </a:p>
          <a:p>
            <a:pPr marL="0" indent="0" algn="r" rtl="1">
              <a:buNone/>
            </a:pPr>
            <a:r>
              <a:rPr lang="ar-IQ" dirty="0" smtClean="0"/>
              <a:t>وهو حالة تحول اللون الأخضر للنبات الى اللون الأصفر نتيجة لتحلل او نقص في كمية الصبغة الخضراء (الكلوروفيل) وهذا الاصفرار قد يكون بعدة أشكال منها :</a:t>
            </a:r>
          </a:p>
          <a:p>
            <a:pPr marL="0" indent="0" algn="r" rtl="1">
              <a:buNone/>
            </a:pPr>
            <a:r>
              <a:rPr lang="ar-IQ" dirty="0" smtClean="0"/>
              <a:t>ا ‌- اصفرار ناتج عن نقص بعض العناصر الغذائية </a:t>
            </a:r>
            <a:r>
              <a:rPr lang="ar-IQ" dirty="0" err="1" smtClean="0"/>
              <a:t>اللاعضوية</a:t>
            </a:r>
            <a:r>
              <a:rPr lang="ar-IQ" dirty="0" smtClean="0"/>
              <a:t> في النبات كالنتروجين والبوتاسيوم والحديد والزنك.</a:t>
            </a:r>
          </a:p>
          <a:p>
            <a:pPr marL="0" indent="0" algn="r" rtl="1">
              <a:buNone/>
            </a:pPr>
            <a:r>
              <a:rPr lang="ar-IQ" dirty="0" smtClean="0"/>
              <a:t>ب ‌- اصفرار ناتج عن تطفل بعض الكائنات الحية ويكون اما:</a:t>
            </a:r>
          </a:p>
          <a:p>
            <a:pPr algn="r" rtl="1"/>
            <a:r>
              <a:rPr lang="ar-IQ" dirty="0" smtClean="0"/>
              <a:t>- اصفرار موضعي لبعض خلايا نسيج العائل النباتي اذ تسبب بعض أنواع الفايروسات اصفرارا موضعيا على النبات بشكل بقع كما في مرض البقع الحلقية في التبغ </a:t>
            </a:r>
            <a:r>
              <a:rPr lang="en-US" dirty="0" smtClean="0"/>
              <a:t>Ring spots ، </a:t>
            </a:r>
            <a:r>
              <a:rPr lang="ar-IQ" dirty="0" smtClean="0"/>
              <a:t>او بشكل شفافية العروق </a:t>
            </a:r>
            <a:r>
              <a:rPr lang="en-US" dirty="0" err="1" smtClean="0"/>
              <a:t>Vien</a:t>
            </a:r>
            <a:r>
              <a:rPr lang="en-US" dirty="0" smtClean="0"/>
              <a:t> Clearing </a:t>
            </a:r>
            <a:r>
              <a:rPr lang="ar-IQ" dirty="0" smtClean="0"/>
              <a:t> وهو تبادل في لون الورقة بين الأخضر والأخضر الفاتح او الأصفر كما في مرض فايروس العرق الكبير في الخس.</a:t>
            </a:r>
          </a:p>
          <a:p>
            <a:pPr algn="r" rtl="1"/>
            <a:r>
              <a:rPr lang="ar-IQ" dirty="0" smtClean="0"/>
              <a:t>- اصفرار عام للنبات ، ويحدث هذا النوع من الاصفرار نتيجة لإصابة النبات ببعض المسببات المرضية التي تسبب تعفن الجذور فتصبح غير قادرة على نقل المواد الغذائية والماء الى بقية أجزاء النبات مما يؤدي الى ظهور حالة من الاصفرار العام على النبات.</a:t>
            </a:r>
          </a:p>
          <a:p>
            <a:pPr marL="0" indent="0" algn="r" rtl="1">
              <a:buNone/>
            </a:pPr>
            <a:endParaRPr lang="en-US" dirty="0"/>
          </a:p>
        </p:txBody>
      </p:sp>
    </p:spTree>
    <p:extLst>
      <p:ext uri="{BB962C8B-B14F-4D97-AF65-F5344CB8AC3E}">
        <p14:creationId xmlns:p14="http://schemas.microsoft.com/office/powerpoint/2010/main" val="2861323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0"/>
            <a:ext cx="4978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4"/>
          <p:cNvSpPr/>
          <p:nvPr/>
        </p:nvSpPr>
        <p:spPr>
          <a:xfrm>
            <a:off x="4572000" y="4419600"/>
            <a:ext cx="4572000" cy="646331"/>
          </a:xfrm>
          <a:prstGeom prst="rect">
            <a:avLst/>
          </a:prstGeom>
        </p:spPr>
        <p:txBody>
          <a:bodyPr>
            <a:spAutoFit/>
          </a:bodyPr>
          <a:lstStyle/>
          <a:p>
            <a:pPr algn="ctr"/>
            <a:r>
              <a:rPr lang="ar-IQ" b="1" dirty="0"/>
              <a:t>اصفرار ناتج عن نقص بعض العناصر الغذائية </a:t>
            </a:r>
            <a:r>
              <a:rPr lang="ar-IQ" b="1" dirty="0" err="1" smtClean="0"/>
              <a:t>اللاعضوية</a:t>
            </a:r>
            <a:r>
              <a:rPr lang="en-US" b="1" dirty="0" smtClean="0"/>
              <a:t>  </a:t>
            </a:r>
            <a:r>
              <a:rPr lang="ar-IQ" b="1" dirty="0" smtClean="0"/>
              <a:t> في النبات كالحديد </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0" y="4447401"/>
            <a:ext cx="4572000" cy="646331"/>
          </a:xfrm>
          <a:prstGeom prst="rect">
            <a:avLst/>
          </a:prstGeom>
        </p:spPr>
        <p:txBody>
          <a:bodyPr>
            <a:spAutoFit/>
          </a:bodyPr>
          <a:lstStyle/>
          <a:p>
            <a:pPr algn="ctr"/>
            <a:r>
              <a:rPr lang="ar-IQ" b="1" dirty="0" smtClean="0"/>
              <a:t>تسبب </a:t>
            </a:r>
            <a:r>
              <a:rPr lang="ar-IQ" b="1" dirty="0"/>
              <a:t>بعض أنواع الفايروسات اصفرارا موضعيا على النبات </a:t>
            </a:r>
            <a:r>
              <a:rPr lang="ar-IQ" b="1" dirty="0" smtClean="0"/>
              <a:t> </a:t>
            </a:r>
            <a:r>
              <a:rPr lang="ar-IQ" b="1" dirty="0"/>
              <a:t>كما في مرض البقع الحلقية في التبغ</a:t>
            </a:r>
            <a:r>
              <a:rPr lang="ar-IQ" dirty="0"/>
              <a:t> </a:t>
            </a:r>
            <a:r>
              <a:rPr lang="en-US" b="1" dirty="0"/>
              <a:t>Ring spots </a:t>
            </a:r>
          </a:p>
        </p:txBody>
      </p:sp>
    </p:spTree>
    <p:extLst>
      <p:ext uri="{BB962C8B-B14F-4D97-AF65-F5344CB8AC3E}">
        <p14:creationId xmlns:p14="http://schemas.microsoft.com/office/powerpoint/2010/main" val="583784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858000"/>
          </a:xfrm>
        </p:spPr>
        <p:txBody>
          <a:bodyPr>
            <a:normAutofit/>
          </a:bodyPr>
          <a:lstStyle/>
          <a:p>
            <a:pPr marL="0" indent="0" algn="r" rtl="1">
              <a:buNone/>
            </a:pPr>
            <a:r>
              <a:rPr lang="ar-IQ" dirty="0" smtClean="0"/>
              <a:t>2- الابيضاض </a:t>
            </a:r>
            <a:r>
              <a:rPr lang="en-US" dirty="0" smtClean="0"/>
              <a:t>Albinism</a:t>
            </a:r>
          </a:p>
          <a:p>
            <a:pPr marL="0" indent="0" algn="r" rtl="1">
              <a:buNone/>
            </a:pPr>
            <a:r>
              <a:rPr lang="ar-IQ" dirty="0" smtClean="0"/>
              <a:t>وهي حالة تحول اللون الأخضر للنبات الى اللون الأبيض لعدم تكون الكلوروفيل نهائيا بسبب</a:t>
            </a:r>
            <a:r>
              <a:rPr lang="en-US" dirty="0"/>
              <a:t> </a:t>
            </a:r>
            <a:r>
              <a:rPr lang="ar-IQ" dirty="0" smtClean="0"/>
              <a:t>حدوث طفرات وراثية.</a:t>
            </a:r>
          </a:p>
          <a:p>
            <a:pPr marL="0" indent="0" algn="r" rtl="1">
              <a:buNone/>
            </a:pPr>
            <a:r>
              <a:rPr lang="ar-IQ" dirty="0" smtClean="0"/>
              <a:t>3- </a:t>
            </a:r>
            <a:r>
              <a:rPr lang="ar-IQ" sz="2800" dirty="0" smtClean="0"/>
              <a:t>تغير في صبغة </a:t>
            </a:r>
            <a:r>
              <a:rPr lang="ar-IQ" sz="2800" dirty="0" err="1" smtClean="0"/>
              <a:t>الانثوسيانين</a:t>
            </a:r>
            <a:r>
              <a:rPr lang="ar-IQ" sz="2800" dirty="0" smtClean="0"/>
              <a:t> البنفسجية </a:t>
            </a:r>
            <a:r>
              <a:rPr lang="en-US" sz="2800" dirty="0" smtClean="0"/>
              <a:t>Changes in Anthocyanin : </a:t>
            </a:r>
            <a:r>
              <a:rPr lang="ar-IQ" sz="2800" dirty="0" smtClean="0"/>
              <a:t>     </a:t>
            </a:r>
            <a:r>
              <a:rPr lang="ar-IQ" dirty="0" smtClean="0"/>
              <a:t>الى جانب الصبغة الخضراء (الكلوروفيل) توجد هناك صبغات ذائبة في عصير الخلية النباتية كصبغة </a:t>
            </a:r>
            <a:r>
              <a:rPr lang="ar-IQ" dirty="0" err="1" smtClean="0"/>
              <a:t>الانثوسيانين</a:t>
            </a:r>
            <a:r>
              <a:rPr lang="ar-IQ" dirty="0" smtClean="0"/>
              <a:t> البنفسجية التي تعطي الألوان الزاهية لأوراق النبات في الخريف . وقد وجد ان هذه الصبغة تزداد في النباتات التي تعاني نقصا في عنصر الفسفور فتظهر الأوراق بلون بنفسجي.</a:t>
            </a:r>
          </a:p>
        </p:txBody>
      </p:sp>
    </p:spTree>
    <p:extLst>
      <p:ext uri="{BB962C8B-B14F-4D97-AF65-F5344CB8AC3E}">
        <p14:creationId xmlns:p14="http://schemas.microsoft.com/office/powerpoint/2010/main" val="2150181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6276" y="0"/>
            <a:ext cx="5537959" cy="373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980" y="1"/>
            <a:ext cx="530002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6276" y="3752166"/>
            <a:ext cx="4064876" cy="1015663"/>
          </a:xfrm>
          <a:prstGeom prst="rect">
            <a:avLst/>
          </a:prstGeom>
        </p:spPr>
        <p:txBody>
          <a:bodyPr wrap="square">
            <a:spAutoFit/>
          </a:bodyPr>
          <a:lstStyle/>
          <a:p>
            <a:pPr algn="ctr"/>
            <a:r>
              <a:rPr lang="ar-IQ" sz="2000" b="1" dirty="0"/>
              <a:t>تحول اللون الأخضر للنبات الى اللون الأبيض لعدم تكون الكلوروفيل نهائيا بسبب حدوث طفرات وراثية</a:t>
            </a:r>
            <a:endParaRPr lang="en-US" sz="2000" b="1" dirty="0"/>
          </a:p>
        </p:txBody>
      </p:sp>
      <p:sp>
        <p:nvSpPr>
          <p:cNvPr id="5" name="مستطيل 4"/>
          <p:cNvSpPr/>
          <p:nvPr/>
        </p:nvSpPr>
        <p:spPr>
          <a:xfrm>
            <a:off x="4572000" y="3752166"/>
            <a:ext cx="4572000" cy="1323439"/>
          </a:xfrm>
          <a:prstGeom prst="rect">
            <a:avLst/>
          </a:prstGeom>
        </p:spPr>
        <p:txBody>
          <a:bodyPr>
            <a:spAutoFit/>
          </a:bodyPr>
          <a:lstStyle/>
          <a:p>
            <a:pPr algn="ctr"/>
            <a:r>
              <a:rPr lang="ar-IQ" sz="2000" b="1" dirty="0"/>
              <a:t>توجد </a:t>
            </a:r>
            <a:r>
              <a:rPr lang="ar-IQ" sz="2000" b="1" dirty="0" smtClean="0"/>
              <a:t>صبغات </a:t>
            </a:r>
            <a:r>
              <a:rPr lang="ar-IQ" sz="2000" b="1" dirty="0"/>
              <a:t>ذائبة في عصير الخلية النباتية كصبغة </a:t>
            </a:r>
            <a:r>
              <a:rPr lang="ar-IQ" sz="2000" b="1" dirty="0" err="1"/>
              <a:t>الانثوسيانين</a:t>
            </a:r>
            <a:r>
              <a:rPr lang="ar-IQ" sz="2000" b="1" dirty="0"/>
              <a:t> البنفسجية التي تعطي الألوان الزاهية </a:t>
            </a:r>
            <a:r>
              <a:rPr lang="ar-IQ" sz="2000" b="1" dirty="0" err="1"/>
              <a:t>لاوراق</a:t>
            </a:r>
            <a:r>
              <a:rPr lang="ar-IQ" sz="2000" b="1" dirty="0"/>
              <a:t> النبات في الخريف . وقد وجد ان هذه الصبغة تزداد في النباتات التي تعاني نقصا في عنصر الفسفور </a:t>
            </a:r>
            <a:endParaRPr lang="en-US" sz="2000" b="1" dirty="0"/>
          </a:p>
        </p:txBody>
      </p:sp>
    </p:spTree>
    <p:extLst>
      <p:ext uri="{BB962C8B-B14F-4D97-AF65-F5344CB8AC3E}">
        <p14:creationId xmlns:p14="http://schemas.microsoft.com/office/powerpoint/2010/main" val="84910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6781800"/>
          </a:xfrm>
        </p:spPr>
        <p:txBody>
          <a:bodyPr>
            <a:normAutofit fontScale="92500" lnSpcReduction="10000"/>
          </a:bodyPr>
          <a:lstStyle/>
          <a:p>
            <a:pPr marL="0" indent="0" algn="r" rtl="1">
              <a:buNone/>
            </a:pPr>
            <a:r>
              <a:rPr lang="ar-IQ" dirty="0" smtClean="0"/>
              <a:t>1- القتل الموضعي </a:t>
            </a:r>
            <a:r>
              <a:rPr lang="en-US" dirty="0" smtClean="0"/>
              <a:t>Localized </a:t>
            </a:r>
            <a:r>
              <a:rPr lang="en-US" dirty="0" err="1" smtClean="0"/>
              <a:t>Nicrosis</a:t>
            </a:r>
            <a:r>
              <a:rPr lang="en-US" dirty="0" smtClean="0"/>
              <a:t> :</a:t>
            </a:r>
          </a:p>
          <a:p>
            <a:pPr marL="0" indent="0" algn="r" rtl="1">
              <a:buNone/>
            </a:pPr>
            <a:r>
              <a:rPr lang="ar-IQ" dirty="0" smtClean="0"/>
              <a:t>وهو موت مساحة محددة من أنسجة النبات بغض النظر عن حجمها وفي أي جزء من النبات ويكون بعدة أشكال:</a:t>
            </a:r>
          </a:p>
          <a:p>
            <a:pPr marL="0" indent="0" algn="r" rtl="1">
              <a:buNone/>
            </a:pPr>
            <a:r>
              <a:rPr lang="ar-IQ" dirty="0" smtClean="0"/>
              <a:t>أ‌- تبقع الأوراق </a:t>
            </a:r>
            <a:r>
              <a:rPr lang="en-US" dirty="0" smtClean="0"/>
              <a:t>Leaf Spots</a:t>
            </a:r>
          </a:p>
          <a:p>
            <a:pPr marL="0" indent="0" algn="r" rtl="1">
              <a:buNone/>
            </a:pPr>
            <a:r>
              <a:rPr lang="ar-IQ" dirty="0" smtClean="0"/>
              <a:t>ب‌- تثقب الأوراق </a:t>
            </a:r>
            <a:r>
              <a:rPr lang="en-US" dirty="0" smtClean="0"/>
              <a:t>Leaf Shot-Hole</a:t>
            </a:r>
          </a:p>
          <a:p>
            <a:pPr marL="0" indent="0" algn="r" rtl="1">
              <a:buNone/>
            </a:pPr>
            <a:r>
              <a:rPr lang="ar-IQ" dirty="0" smtClean="0"/>
              <a:t>ت‌- التلطخ </a:t>
            </a:r>
            <a:r>
              <a:rPr lang="en-US" dirty="0" smtClean="0"/>
              <a:t>Blotch</a:t>
            </a:r>
          </a:p>
          <a:p>
            <a:pPr marL="0" indent="0" algn="r" rtl="1">
              <a:buNone/>
            </a:pPr>
            <a:r>
              <a:rPr lang="ar-IQ" dirty="0" smtClean="0"/>
              <a:t>ث‌- التخطيط </a:t>
            </a:r>
            <a:r>
              <a:rPr lang="en-US" dirty="0" smtClean="0"/>
              <a:t>Streak</a:t>
            </a:r>
          </a:p>
          <a:p>
            <a:pPr marL="0" indent="0" algn="r" rtl="1">
              <a:buNone/>
            </a:pPr>
            <a:r>
              <a:rPr lang="ar-IQ" dirty="0" smtClean="0"/>
              <a:t>ج‌- موت البادرات </a:t>
            </a:r>
            <a:r>
              <a:rPr lang="en-US" dirty="0" smtClean="0"/>
              <a:t>Damping-off Seedling</a:t>
            </a:r>
          </a:p>
          <a:p>
            <a:pPr marL="0" indent="0" algn="r" rtl="1">
              <a:buNone/>
            </a:pPr>
            <a:r>
              <a:rPr lang="ar-IQ" dirty="0" smtClean="0"/>
              <a:t>ح‌- الإفرازات </a:t>
            </a:r>
            <a:r>
              <a:rPr lang="en-US" dirty="0" smtClean="0"/>
              <a:t>Exudate</a:t>
            </a:r>
          </a:p>
          <a:p>
            <a:pPr marL="0" indent="0" algn="r" rtl="1">
              <a:buNone/>
            </a:pPr>
            <a:r>
              <a:rPr lang="ar-IQ" dirty="0" smtClean="0"/>
              <a:t>خ‌- القرحة </a:t>
            </a:r>
            <a:r>
              <a:rPr lang="en-US" dirty="0" smtClean="0"/>
              <a:t>Canker</a:t>
            </a:r>
          </a:p>
          <a:p>
            <a:pPr marL="0" indent="0" algn="r" rtl="1">
              <a:buNone/>
            </a:pPr>
            <a:r>
              <a:rPr lang="ar-IQ" dirty="0" smtClean="0"/>
              <a:t>د‌- موت الأطراف </a:t>
            </a:r>
            <a:r>
              <a:rPr lang="en-US" dirty="0" smtClean="0"/>
              <a:t>Die Back</a:t>
            </a:r>
          </a:p>
          <a:p>
            <a:pPr marL="0" indent="0" algn="r" rtl="1">
              <a:buNone/>
            </a:pPr>
            <a:r>
              <a:rPr lang="ar-IQ" dirty="0" smtClean="0"/>
              <a:t>ذ‌- </a:t>
            </a:r>
            <a:r>
              <a:rPr lang="ar-IQ" dirty="0" err="1" smtClean="0"/>
              <a:t>الانثراكنوز</a:t>
            </a:r>
            <a:r>
              <a:rPr lang="ar-IQ" dirty="0" smtClean="0"/>
              <a:t> </a:t>
            </a:r>
            <a:r>
              <a:rPr lang="en-US" dirty="0" smtClean="0"/>
              <a:t>Anthracnose </a:t>
            </a:r>
          </a:p>
          <a:p>
            <a:pPr marL="0" indent="0" algn="r" rtl="1">
              <a:buNone/>
            </a:pPr>
            <a:r>
              <a:rPr lang="ar-IQ" dirty="0" smtClean="0"/>
              <a:t>ر‌- ضربة الشمس </a:t>
            </a:r>
            <a:r>
              <a:rPr lang="en-US" dirty="0" smtClean="0"/>
              <a:t>Sun Scald</a:t>
            </a:r>
          </a:p>
          <a:p>
            <a:pPr marL="0" indent="0" algn="r" rtl="1">
              <a:buNone/>
            </a:pPr>
            <a:endParaRPr lang="en-US" dirty="0"/>
          </a:p>
        </p:txBody>
      </p:sp>
    </p:spTree>
    <p:extLst>
      <p:ext uri="{BB962C8B-B14F-4D97-AF65-F5344CB8AC3E}">
        <p14:creationId xmlns:p14="http://schemas.microsoft.com/office/powerpoint/2010/main" val="3812267322"/>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2378</Words>
  <Application>Microsoft Office PowerPoint</Application>
  <PresentationFormat>عرض على الشاشة (3:4)‏</PresentationFormat>
  <Paragraphs>154</Paragraphs>
  <Slides>35</Slides>
  <Notes>2</Notes>
  <HiddenSlides>0</HiddenSlides>
  <MMClips>0</MMClips>
  <ScaleCrop>false</ScaleCrop>
  <HeadingPairs>
    <vt:vector size="4" baseType="variant">
      <vt:variant>
        <vt:lpstr>نسق</vt:lpstr>
      </vt:variant>
      <vt:variant>
        <vt:i4>1</vt:i4>
      </vt:variant>
      <vt:variant>
        <vt:lpstr>عناوين الشرائح</vt:lpstr>
      </vt:variant>
      <vt:variant>
        <vt:i4>35</vt:i4>
      </vt:variant>
    </vt:vector>
  </HeadingPairs>
  <TitlesOfParts>
    <vt:vector size="36"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Enjoy My Fine Releases.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DR.Ahmed Saker 2O11</dc:creator>
  <cp:lastModifiedBy>DR.Ahmed Saker 2O11</cp:lastModifiedBy>
  <cp:revision>53</cp:revision>
  <dcterms:created xsi:type="dcterms:W3CDTF">2020-05-17T21:47:47Z</dcterms:created>
  <dcterms:modified xsi:type="dcterms:W3CDTF">2021-06-02T05:47:51Z</dcterms:modified>
</cp:coreProperties>
</file>